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5A_8FBA3D3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419" r:id="rId5"/>
    <p:sldId id="539" r:id="rId6"/>
    <p:sldId id="540" r:id="rId7"/>
    <p:sldId id="564" r:id="rId8"/>
    <p:sldId id="565" r:id="rId9"/>
    <p:sldId id="603" r:id="rId10"/>
    <p:sldId id="604" r:id="rId11"/>
    <p:sldId id="605" r:id="rId12"/>
    <p:sldId id="606" r:id="rId13"/>
    <p:sldId id="601" r:id="rId14"/>
    <p:sldId id="602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air Prosper" pitchFamily="2" charset="0"/>
      <p:regular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Quicksand" pitchFamily="2" charset="77"/>
      <p:regular r:id="rId29"/>
      <p:bold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0080"/>
  </p:normalViewPr>
  <p:slideViewPr>
    <p:cSldViewPr snapToGrid="0">
      <p:cViewPr varScale="1">
        <p:scale>
          <a:sx n="117" d="100"/>
          <a:sy n="117" d="100"/>
        </p:scale>
        <p:origin x="1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omments/modernComment_25A_8FBA3D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A20559-6F2E-7E4B-90E8-630BE803F7A4}" authorId="{DAC84DA2-5087-5BB1-FFF5-33631F566D7F}" created="2022-09-28T21:18:36.416">
    <pc:sldMkLst xmlns:pc="http://schemas.microsoft.com/office/powerpoint/2013/main/command">
      <pc:docMk/>
      <pc:sldMk cId="2411347248" sldId="602"/>
    </pc:sldMkLst>
    <p188:txBody>
      <a:bodyPr/>
      <a:lstStyle/>
      <a:p>
        <a:r>
          <a:rPr lang="fr-FR"/>
          <a:t>[@Dylan AUGUSTIN] quel est le ciblage sur cette campagne ? 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89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40BF0-3D42-E04D-9544-72FA64D324E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4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62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35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91649A4-07D9-A237-1E0E-5983153806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tif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microsoft.com/office/2018/10/relationships/comments" Target="../comments/modernComment_25A_8FBA3D30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152166" y="4957923"/>
            <a:ext cx="3515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ÉDUCATION</a:t>
            </a:r>
          </a:p>
        </p:txBody>
      </p:sp>
    </p:spTree>
    <p:extLst>
      <p:ext uri="{BB962C8B-B14F-4D97-AF65-F5344CB8AC3E}">
        <p14:creationId xmlns:p14="http://schemas.microsoft.com/office/powerpoint/2010/main" val="14937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edge Business School — Wikipédia">
            <a:extLst>
              <a:ext uri="{FF2B5EF4-FFF2-40B4-BE49-F238E27FC236}">
                <a16:creationId xmlns:a16="http://schemas.microsoft.com/office/drawing/2014/main" id="{B7EDAFEC-B0EB-5274-8616-E4E1BA98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41" y="2577270"/>
            <a:ext cx="3406918" cy="170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8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39801" y="2795873"/>
            <a:ext cx="2589017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Native Ad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1382BA8-3B02-4E1D-8DD3-B3C3C9FDA3C6}"/>
              </a:ext>
            </a:extLst>
          </p:cNvPr>
          <p:cNvSpPr txBox="1"/>
          <p:nvPr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20 834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6C1ECA-02AB-4D1A-9350-C22B8044E1D9}"/>
              </a:ext>
            </a:extLst>
          </p:cNvPr>
          <p:cNvSpPr txBox="1"/>
          <p:nvPr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9" y="3672923"/>
            <a:ext cx="158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42C337-F0EB-0B49-9E25-49F16B522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A40FBE4-D614-A149-9A14-FE3909F1FF8D}"/>
              </a:ext>
            </a:extLst>
          </p:cNvPr>
          <p:cNvSpPr txBox="1"/>
          <p:nvPr/>
        </p:nvSpPr>
        <p:spPr>
          <a:xfrm>
            <a:off x="6442002" y="5988897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DF8585-F942-8A48-92D4-73DEFD48F8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6019476"/>
            <a:ext cx="242217" cy="27719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F436D27-3120-1F49-B14C-BF012D1A40D8}"/>
              </a:ext>
            </a:extLst>
          </p:cNvPr>
          <p:cNvSpPr txBox="1"/>
          <p:nvPr/>
        </p:nvSpPr>
        <p:spPr>
          <a:xfrm>
            <a:off x="9419517" y="1894599"/>
            <a:ext cx="265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814D0A7-7865-8343-8098-FAFE97BCF650}"/>
              </a:ext>
            </a:extLst>
          </p:cNvPr>
          <p:cNvSpPr txBox="1"/>
          <p:nvPr/>
        </p:nvSpPr>
        <p:spPr>
          <a:xfrm>
            <a:off x="10052121" y="2184509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20 836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A7C6ED-666F-4C44-9FE1-1A1C5C7EFFDE}"/>
              </a:ext>
            </a:extLst>
          </p:cNvPr>
          <p:cNvSpPr txBox="1"/>
          <p:nvPr/>
        </p:nvSpPr>
        <p:spPr>
          <a:xfrm>
            <a:off x="9540470" y="299831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initial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A301F6E-506D-BA48-A94D-ABB7E6E6FC27}"/>
              </a:ext>
            </a:extLst>
          </p:cNvPr>
          <p:cNvSpPr txBox="1"/>
          <p:nvPr/>
        </p:nvSpPr>
        <p:spPr>
          <a:xfrm>
            <a:off x="10052121" y="327036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14,81%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08A973F-4238-F647-A5C4-38AB85747C76}"/>
              </a:ext>
            </a:extLst>
          </p:cNvPr>
          <p:cNvSpPr txBox="1"/>
          <p:nvPr/>
        </p:nvSpPr>
        <p:spPr>
          <a:xfrm>
            <a:off x="9619314" y="5030732"/>
            <a:ext cx="225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0CD9E16-D188-014E-B5C2-7630D84A8B91}"/>
              </a:ext>
            </a:extLst>
          </p:cNvPr>
          <p:cNvSpPr txBox="1"/>
          <p:nvPr/>
        </p:nvSpPr>
        <p:spPr>
          <a:xfrm>
            <a:off x="9950244" y="5355066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BA80"/>
                </a:solidFill>
                <a:latin typeface="Quicksand" pitchFamily="2" charset="0"/>
                <a:cs typeface="Poppins Black" pitchFamily="2" charset="77"/>
              </a:rPr>
              <a:t>55%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6913111-AB5C-7440-ACB5-2BB0D1B1085C}"/>
              </a:ext>
            </a:extLst>
          </p:cNvPr>
          <p:cNvSpPr txBox="1"/>
          <p:nvPr/>
        </p:nvSpPr>
        <p:spPr>
          <a:xfrm>
            <a:off x="9540470" y="4015914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final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62D5746-B3BD-584A-A2C2-FD16F23CDEBA}"/>
              </a:ext>
            </a:extLst>
          </p:cNvPr>
          <p:cNvSpPr txBox="1"/>
          <p:nvPr/>
        </p:nvSpPr>
        <p:spPr>
          <a:xfrm>
            <a:off x="10052121" y="4287957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31,75%</a:t>
            </a:r>
          </a:p>
        </p:txBody>
      </p:sp>
      <p:pic>
        <p:nvPicPr>
          <p:cNvPr id="3" name="Picture 2" descr="Kedge Business School — Wikipédia">
            <a:extLst>
              <a:ext uri="{FF2B5EF4-FFF2-40B4-BE49-F238E27FC236}">
                <a16:creationId xmlns:a16="http://schemas.microsoft.com/office/drawing/2014/main" id="{C9A1D31F-4EEE-2B07-E7F2-A5DB406A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00" y="6019476"/>
            <a:ext cx="104644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T_Quiz-Master_FR_1080x1920">
            <a:hlinkClick r:id="" action="ppaction://media"/>
            <a:extLst>
              <a:ext uri="{FF2B5EF4-FFF2-40B4-BE49-F238E27FC236}">
                <a16:creationId xmlns:a16="http://schemas.microsoft.com/office/drawing/2014/main" id="{BDE5690B-F6CA-E867-AE30-418295233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6558" y="1876126"/>
            <a:ext cx="2043361" cy="3661073"/>
          </a:xfrm>
          <a:prstGeom prst="round2SameRect">
            <a:avLst>
              <a:gd name="adj1" fmla="val 0"/>
              <a:gd name="adj2" fmla="val 9323"/>
            </a:avLst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25146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109746-0742-47A5-6507-6A274FB1495E}"/>
              </a:ext>
            </a:extLst>
          </p:cNvPr>
          <p:cNvSpPr txBox="1"/>
          <p:nvPr/>
        </p:nvSpPr>
        <p:spPr>
          <a:xfrm>
            <a:off x="6439801" y="4357274"/>
            <a:ext cx="2589017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18-24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Etudiants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métiers du digital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finance</a:t>
            </a:r>
          </a:p>
        </p:txBody>
      </p:sp>
    </p:spTree>
    <p:extLst>
      <p:ext uri="{BB962C8B-B14F-4D97-AF65-F5344CB8AC3E}">
        <p14:creationId xmlns:p14="http://schemas.microsoft.com/office/powerpoint/2010/main" val="24113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space Presse - Eveil Des Sciences">
            <a:extLst>
              <a:ext uri="{FF2B5EF4-FFF2-40B4-BE49-F238E27FC236}">
                <a16:creationId xmlns:a16="http://schemas.microsoft.com/office/drawing/2014/main" id="{3617D785-4AB6-48DB-99BB-68EC23FA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21" y="2826575"/>
            <a:ext cx="3833158" cy="12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83BD589E-334F-559C-8AC1-ED9E8400E059}"/>
              </a:ext>
            </a:extLst>
          </p:cNvPr>
          <p:cNvSpPr/>
          <p:nvPr/>
        </p:nvSpPr>
        <p:spPr>
          <a:xfrm>
            <a:off x="3565524" y="1800224"/>
            <a:ext cx="2050245" cy="4079875"/>
          </a:xfrm>
          <a:prstGeom prst="round2SameRect">
            <a:avLst>
              <a:gd name="adj1" fmla="val 0"/>
              <a:gd name="adj2" fmla="val 12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194324" y="3072380"/>
            <a:ext cx="30381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Lycéens 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Intéressés par une formation 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Parents de Lycéens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Dispositif fil rouge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géolocalisé sur plusieurs villes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visuel décliné par ville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B56498-F6ED-411A-9351-F2C91E86F63E}"/>
              </a:ext>
            </a:extLst>
          </p:cNvPr>
          <p:cNvSpPr txBox="1"/>
          <p:nvPr/>
        </p:nvSpPr>
        <p:spPr>
          <a:xfrm>
            <a:off x="9401662" y="1760377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ED1A0E6-44FD-42DD-9C7F-7A7979FC2381}"/>
              </a:ext>
            </a:extLst>
          </p:cNvPr>
          <p:cNvSpPr txBox="1"/>
          <p:nvPr/>
        </p:nvSpPr>
        <p:spPr>
          <a:xfrm>
            <a:off x="9637278" y="2213210"/>
            <a:ext cx="218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3 520 611</a:t>
            </a:r>
          </a:p>
          <a:p>
            <a:pPr algn="ctr"/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E8B427-39A1-BC42-9414-7ABCE14E96B6}"/>
              </a:ext>
            </a:extLst>
          </p:cNvPr>
          <p:cNvSpPr txBox="1"/>
          <p:nvPr/>
        </p:nvSpPr>
        <p:spPr>
          <a:xfrm>
            <a:off x="785179" y="3072380"/>
            <a:ext cx="243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3 519 580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2A1BA-00DF-294E-9AE0-77BC953836DA}"/>
              </a:ext>
            </a:extLst>
          </p:cNvPr>
          <p:cNvSpPr txBox="1"/>
          <p:nvPr/>
        </p:nvSpPr>
        <p:spPr>
          <a:xfrm>
            <a:off x="785179" y="3795397"/>
            <a:ext cx="1726201" cy="31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B3591A-6FD0-BC45-B314-18B37A36F99F}"/>
              </a:ext>
            </a:extLst>
          </p:cNvPr>
          <p:cNvSpPr txBox="1"/>
          <p:nvPr/>
        </p:nvSpPr>
        <p:spPr>
          <a:xfrm>
            <a:off x="3683358" y="3490175"/>
            <a:ext cx="188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VISUEL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540F18-8AF8-4BC0-BA32-28B03347AFE4}"/>
              </a:ext>
            </a:extLst>
          </p:cNvPr>
          <p:cNvSpPr txBox="1"/>
          <p:nvPr/>
        </p:nvSpPr>
        <p:spPr>
          <a:xfrm>
            <a:off x="9848484" y="2903456"/>
            <a:ext cx="1760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CTR Interstitiel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F818D9-A727-496F-9935-8CC7B166D590}"/>
              </a:ext>
            </a:extLst>
          </p:cNvPr>
          <p:cNvSpPr txBox="1"/>
          <p:nvPr/>
        </p:nvSpPr>
        <p:spPr>
          <a:xfrm>
            <a:off x="10073482" y="3226376"/>
            <a:ext cx="1310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505CD7"/>
                </a:solidFill>
                <a:latin typeface="Quicksand" pitchFamily="2" charset="0"/>
                <a:cs typeface="Poppins Black" pitchFamily="2" charset="77"/>
              </a:rPr>
              <a:t>2,12 %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3E20E1-86D5-47D0-B7B2-EB9D6077ADD7}"/>
              </a:ext>
            </a:extLst>
          </p:cNvPr>
          <p:cNvSpPr txBox="1"/>
          <p:nvPr/>
        </p:nvSpPr>
        <p:spPr>
          <a:xfrm>
            <a:off x="10049590" y="3925572"/>
            <a:ext cx="1358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CTR Pavé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D490D2A-517F-49DA-A206-8E60F73AC18A}"/>
              </a:ext>
            </a:extLst>
          </p:cNvPr>
          <p:cNvSpPr txBox="1"/>
          <p:nvPr/>
        </p:nvSpPr>
        <p:spPr>
          <a:xfrm>
            <a:off x="9993327" y="4236953"/>
            <a:ext cx="147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505CD7"/>
                </a:solidFill>
                <a:latin typeface="Quicksand" pitchFamily="2" charset="0"/>
                <a:cs typeface="Poppins Black" pitchFamily="2" charset="77"/>
              </a:rPr>
              <a:t>0,08 %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D663C45-8F3B-4794-8639-AB0B0E3CC84C}"/>
              </a:ext>
            </a:extLst>
          </p:cNvPr>
          <p:cNvSpPr txBox="1"/>
          <p:nvPr/>
        </p:nvSpPr>
        <p:spPr>
          <a:xfrm>
            <a:off x="9976351" y="4958373"/>
            <a:ext cx="1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CTR Bannière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901EA7B-5AF4-41C3-8AED-EEA06E12B13C}"/>
              </a:ext>
            </a:extLst>
          </p:cNvPr>
          <p:cNvSpPr txBox="1"/>
          <p:nvPr/>
        </p:nvSpPr>
        <p:spPr>
          <a:xfrm>
            <a:off x="10013526" y="5266150"/>
            <a:ext cx="1430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505CD7"/>
                </a:solidFill>
                <a:latin typeface="Quicksand" pitchFamily="2" charset="0"/>
                <a:cs typeface="Poppins Black" pitchFamily="2" charset="77"/>
              </a:rPr>
              <a:t>0,14 %</a:t>
            </a:r>
          </a:p>
        </p:txBody>
      </p:sp>
      <p:pic>
        <p:nvPicPr>
          <p:cNvPr id="1028" name="Picture 4" descr="Salon Virtuel de l&amp;#39;étudiant Vendredi 22 et Samedi 23 Janvier - Actualités -  LPO Simone Weil">
            <a:extLst>
              <a:ext uri="{FF2B5EF4-FFF2-40B4-BE49-F238E27FC236}">
                <a16:creationId xmlns:a16="http://schemas.microsoft.com/office/drawing/2014/main" id="{F8522DDA-9CB2-4D19-A1F8-58C33896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15" y="6002836"/>
            <a:ext cx="939448" cy="5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54502F-3F50-4998-95A3-B3111BDB9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00" y="1863529"/>
            <a:ext cx="2050245" cy="36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513B7AB-409A-4DB1-A5CB-0C79874EAC88}"/>
              </a:ext>
            </a:extLst>
          </p:cNvPr>
          <p:cNvSpPr txBox="1"/>
          <p:nvPr/>
        </p:nvSpPr>
        <p:spPr>
          <a:xfrm>
            <a:off x="3460503" y="1074508"/>
            <a:ext cx="527099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0" b="1" i="0" u="none" strike="noStrike" kern="1200" cap="none" spc="0" normalizeH="0" baseline="0" noProof="0">
                <a:ln>
                  <a:noFill/>
                </a:ln>
                <a:solidFill>
                  <a:srgbClr val="FCEDD9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04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105205D-5191-78C5-8126-3C2BB028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80863"/>
            <a:ext cx="6096000" cy="189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0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50257BAF-1B18-E25D-C429-A1DCAA5350B2}"/>
              </a:ext>
            </a:extLst>
          </p:cNvPr>
          <p:cNvSpPr/>
          <p:nvPr/>
        </p:nvSpPr>
        <p:spPr>
          <a:xfrm>
            <a:off x="3574915" y="1809750"/>
            <a:ext cx="2040854" cy="3752850"/>
          </a:xfrm>
          <a:prstGeom prst="round2SameRect">
            <a:avLst>
              <a:gd name="adj1" fmla="val 0"/>
              <a:gd name="adj2" fmla="val 12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319197" y="3069721"/>
            <a:ext cx="295988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Interstitiels vidéos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Lycéens</a:t>
            </a:r>
            <a:b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18-24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la recherche d’une formation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Parents de lycéens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394855" y="3069721"/>
            <a:ext cx="3073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1 500 000 vidéos vues à 100%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8164263-CD56-4614-AC33-908B95F61041}"/>
              </a:ext>
            </a:extLst>
          </p:cNvPr>
          <p:cNvSpPr txBox="1"/>
          <p:nvPr/>
        </p:nvSpPr>
        <p:spPr>
          <a:xfrm>
            <a:off x="9973006" y="4649360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83,17 %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81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Complétion vidéo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21BD5-BD78-BBF9-D574-9367CB6F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16" y="6174046"/>
            <a:ext cx="1614094" cy="5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nregistrement de l’écran 2022-07-29 à 18.33.26.mov" descr="Enregistrement de l’écran 2022-07-29 à 18.33.26.mov">
            <a:hlinkClick r:id="" action="ppaction://media"/>
            <a:extLst>
              <a:ext uri="{FF2B5EF4-FFF2-40B4-BE49-F238E27FC236}">
                <a16:creationId xmlns:a16="http://schemas.microsoft.com/office/drawing/2014/main" id="{B9DA2695-7C4D-8B7B-FD9A-D5AC986BE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41" r="1207" b="567"/>
          <a:stretch/>
        </p:blipFill>
        <p:spPr>
          <a:xfrm>
            <a:off x="3578090" y="1859231"/>
            <a:ext cx="2040854" cy="3487469"/>
          </a:xfrm>
          <a:prstGeom prst="round2SameRect">
            <a:avLst>
              <a:gd name="adj1" fmla="val 0"/>
              <a:gd name="adj2" fmla="val 779"/>
            </a:avLst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C46723-EB63-A63C-9BF8-99DA878CC1D9}"/>
              </a:ext>
            </a:extLst>
          </p:cNvPr>
          <p:cNvSpPr txBox="1"/>
          <p:nvPr/>
        </p:nvSpPr>
        <p:spPr>
          <a:xfrm>
            <a:off x="9796024" y="2214455"/>
            <a:ext cx="194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vidéos vues à 100% réalisé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CF5E86-4B9E-DCE0-517D-7E8BBF9BBE1C}"/>
              </a:ext>
            </a:extLst>
          </p:cNvPr>
          <p:cNvSpPr txBox="1"/>
          <p:nvPr/>
        </p:nvSpPr>
        <p:spPr>
          <a:xfrm>
            <a:off x="9909985" y="2854828"/>
            <a:ext cx="1718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1 518 116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6889D5-5D61-6F4E-A68C-4C4FAF71FBD1}"/>
              </a:ext>
            </a:extLst>
          </p:cNvPr>
          <p:cNvSpPr txBox="1"/>
          <p:nvPr/>
        </p:nvSpPr>
        <p:spPr>
          <a:xfrm>
            <a:off x="9512061" y="4086126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 moyen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shions Skills - Ecole du groupe Skill and You - Formation à distance">
            <a:extLst>
              <a:ext uri="{FF2B5EF4-FFF2-40B4-BE49-F238E27FC236}">
                <a16:creationId xmlns:a16="http://schemas.microsoft.com/office/drawing/2014/main" id="{AF02D4BF-8F09-3FE2-15D0-AAEB134D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7" y="2695575"/>
            <a:ext cx="507682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1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1BD1A0-B10E-BE93-47A1-89584B8D8226}"/>
              </a:ext>
            </a:extLst>
          </p:cNvPr>
          <p:cNvSpPr txBox="1"/>
          <p:nvPr/>
        </p:nvSpPr>
        <p:spPr>
          <a:xfrm>
            <a:off x="6251817" y="2859375"/>
            <a:ext cx="268853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 </a:t>
            </a:r>
            <a:endParaRPr lang="fr-FR" sz="1400" dirty="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Bannière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D4C261-744A-E9FD-BF90-F4D35D875DE5}"/>
              </a:ext>
            </a:extLst>
          </p:cNvPr>
          <p:cNvSpPr txBox="1"/>
          <p:nvPr/>
        </p:nvSpPr>
        <p:spPr>
          <a:xfrm>
            <a:off x="6275302" y="3852245"/>
            <a:ext cx="26885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18-24 ans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Personnes à la recherche d’une formation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Personnes à la recherche d’un premier emploi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Intérêt management,  ressources humaines et finance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74ABEB-3EBF-F02E-3EDF-42059C3AD3C2}"/>
              </a:ext>
            </a:extLst>
          </p:cNvPr>
          <p:cNvSpPr txBox="1"/>
          <p:nvPr/>
        </p:nvSpPr>
        <p:spPr>
          <a:xfrm>
            <a:off x="9431153" y="1610388"/>
            <a:ext cx="258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6A8C0D-14C5-CD48-BB63-E2677B5F1A16}"/>
              </a:ext>
            </a:extLst>
          </p:cNvPr>
          <p:cNvSpPr txBox="1"/>
          <p:nvPr/>
        </p:nvSpPr>
        <p:spPr>
          <a:xfrm>
            <a:off x="9468771" y="2799214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début 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BDC948-D0FA-2BD3-1ECD-56A74C1F9755}"/>
              </a:ext>
            </a:extLst>
          </p:cNvPr>
          <p:cNvSpPr txBox="1"/>
          <p:nvPr/>
        </p:nvSpPr>
        <p:spPr>
          <a:xfrm>
            <a:off x="9929716" y="3304881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72 %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E2A5C9-1E4D-8864-1410-535B2856A0B2}"/>
              </a:ext>
            </a:extLst>
          </p:cNvPr>
          <p:cNvSpPr txBox="1"/>
          <p:nvPr/>
        </p:nvSpPr>
        <p:spPr>
          <a:xfrm>
            <a:off x="874184" y="2996586"/>
            <a:ext cx="1696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6 250 clics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A69CF4-2E8F-B7C8-20E3-7B354C9DC335}"/>
              </a:ext>
            </a:extLst>
          </p:cNvPr>
          <p:cNvSpPr txBox="1"/>
          <p:nvPr/>
        </p:nvSpPr>
        <p:spPr>
          <a:xfrm>
            <a:off x="9929716" y="2027406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6 251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4098" name="Picture 2" descr="Fashions Skills - Ecole du groupe Skill and You - Formation à distance">
            <a:extLst>
              <a:ext uri="{FF2B5EF4-FFF2-40B4-BE49-F238E27FC236}">
                <a16:creationId xmlns:a16="http://schemas.microsoft.com/office/drawing/2014/main" id="{5749FB04-8521-7714-5808-AF7BDC86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74" y="6188703"/>
            <a:ext cx="1467536" cy="4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1AF205B-AAAA-B317-1004-3CA170104597}"/>
              </a:ext>
            </a:extLst>
          </p:cNvPr>
          <p:cNvSpPr txBox="1"/>
          <p:nvPr/>
        </p:nvSpPr>
        <p:spPr>
          <a:xfrm>
            <a:off x="789557" y="3705324"/>
            <a:ext cx="17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E128A0-CDDF-8C91-7F72-F86D9EE6CD65}"/>
              </a:ext>
            </a:extLst>
          </p:cNvPr>
          <p:cNvSpPr txBox="1"/>
          <p:nvPr/>
        </p:nvSpPr>
        <p:spPr>
          <a:xfrm>
            <a:off x="9468771" y="4071379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 fin 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8646A4-0834-3C7E-4DE3-E1E0982370B8}"/>
              </a:ext>
            </a:extLst>
          </p:cNvPr>
          <p:cNvSpPr txBox="1"/>
          <p:nvPr/>
        </p:nvSpPr>
        <p:spPr>
          <a:xfrm>
            <a:off x="9929716" y="4577046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50 %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A0AF0FB-AD8B-273E-6572-26E8E1AADF18}"/>
              </a:ext>
            </a:extLst>
          </p:cNvPr>
          <p:cNvSpPr txBox="1"/>
          <p:nvPr/>
        </p:nvSpPr>
        <p:spPr>
          <a:xfrm>
            <a:off x="9381551" y="5393642"/>
            <a:ext cx="268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Durée de session 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moyenne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C32746C-EA14-985E-7553-17262D0FAB11}"/>
              </a:ext>
            </a:extLst>
          </p:cNvPr>
          <p:cNvSpPr txBox="1"/>
          <p:nvPr/>
        </p:nvSpPr>
        <p:spPr>
          <a:xfrm>
            <a:off x="9929716" y="5872683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52’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BC9F1F4-47BC-5256-1868-9BA25482C9F7}"/>
              </a:ext>
            </a:extLst>
          </p:cNvPr>
          <p:cNvSpPr txBox="1"/>
          <p:nvPr/>
        </p:nvSpPr>
        <p:spPr>
          <a:xfrm>
            <a:off x="696039" y="917957"/>
            <a:ext cx="278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FORMATION COMPTABILITE/RH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15724D-A42B-72BA-D5FD-EE00EFF1BDD8}"/>
              </a:ext>
            </a:extLst>
          </p:cNvPr>
          <p:cNvSpPr txBox="1"/>
          <p:nvPr/>
        </p:nvSpPr>
        <p:spPr>
          <a:xfrm>
            <a:off x="6514704" y="5841220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71BE7142-4065-72FB-9E29-F6A1BC33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27" y="5858503"/>
            <a:ext cx="2794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nter COMPTA">
            <a:hlinkClick r:id="" action="ppaction://media"/>
            <a:extLst>
              <a:ext uri="{FF2B5EF4-FFF2-40B4-BE49-F238E27FC236}">
                <a16:creationId xmlns:a16="http://schemas.microsoft.com/office/drawing/2014/main" id="{DCD62A5F-50B7-D872-B39E-8B2DEE5DEE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8264" y="1918164"/>
            <a:ext cx="2041486" cy="3644435"/>
          </a:xfrm>
          <a:prstGeom prst="round2SameRect">
            <a:avLst>
              <a:gd name="adj1" fmla="val 0"/>
              <a:gd name="adj2" fmla="val 10204"/>
            </a:avLst>
          </a:prstGeom>
        </p:spPr>
      </p:pic>
      <p:sp>
        <p:nvSpPr>
          <p:cNvPr id="32" name="Forme libre : forme 4">
            <a:extLst>
              <a:ext uri="{FF2B5EF4-FFF2-40B4-BE49-F238E27FC236}">
                <a16:creationId xmlns:a16="http://schemas.microsoft.com/office/drawing/2014/main" id="{0532F1C4-28EC-47B5-F697-15DFEC214A18}"/>
              </a:ext>
            </a:extLst>
          </p:cNvPr>
          <p:cNvSpPr/>
          <p:nvPr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73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que SKEMA – Download Centre - SKEMA Business School">
            <a:extLst>
              <a:ext uri="{FF2B5EF4-FFF2-40B4-BE49-F238E27FC236}">
                <a16:creationId xmlns:a16="http://schemas.microsoft.com/office/drawing/2014/main" id="{174E8E9B-CED5-7FF1-8F62-2210AF38B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45" y="2751931"/>
            <a:ext cx="4557309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1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855 600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94057" y="3795397"/>
            <a:ext cx="198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FC8115F-7F7C-3E4A-8BCA-9F832D6D40D5}"/>
              </a:ext>
            </a:extLst>
          </p:cNvPr>
          <p:cNvSpPr txBox="1"/>
          <p:nvPr/>
        </p:nvSpPr>
        <p:spPr>
          <a:xfrm>
            <a:off x="9258297" y="1894104"/>
            <a:ext cx="293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603E477-6D50-4747-892E-43B9DB3D17E0}"/>
              </a:ext>
            </a:extLst>
          </p:cNvPr>
          <p:cNvSpPr txBox="1"/>
          <p:nvPr/>
        </p:nvSpPr>
        <p:spPr>
          <a:xfrm>
            <a:off x="9714619" y="2445077"/>
            <a:ext cx="202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856 056</a:t>
            </a:r>
          </a:p>
        </p:txBody>
      </p:sp>
      <p:pic>
        <p:nvPicPr>
          <p:cNvPr id="3" name="Picture 2" descr="Marque SKEMA – Download Centre - SKEMA Business School">
            <a:extLst>
              <a:ext uri="{FF2B5EF4-FFF2-40B4-BE49-F238E27FC236}">
                <a16:creationId xmlns:a16="http://schemas.microsoft.com/office/drawing/2014/main" id="{2D66EE30-E0D3-0B89-9D73-71545D30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2" y="6242580"/>
            <a:ext cx="1257165" cy="37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812F06-E60C-4456-8BCD-2F832DC9A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875677"/>
            <a:ext cx="2044153" cy="3617074"/>
          </a:xfrm>
          <a:prstGeom prst="round2SameRect">
            <a:avLst>
              <a:gd name="adj1" fmla="val 0"/>
              <a:gd name="adj2" fmla="val 9630"/>
            </a:avLst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25146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18CB5F-1B09-15BF-18E9-86E250A94329}"/>
              </a:ext>
            </a:extLst>
          </p:cNvPr>
          <p:cNvSpPr txBox="1"/>
          <p:nvPr/>
        </p:nvSpPr>
        <p:spPr>
          <a:xfrm>
            <a:off x="6458856" y="4702791"/>
            <a:ext cx="2589017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Lycéens,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Parents de lycéens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02D4BC-B4AB-0A9A-13F7-F0323ADD8C17}"/>
              </a:ext>
            </a:extLst>
          </p:cNvPr>
          <p:cNvSpPr txBox="1"/>
          <p:nvPr/>
        </p:nvSpPr>
        <p:spPr>
          <a:xfrm>
            <a:off x="9600377" y="3502411"/>
            <a:ext cx="2249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Interstitiel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6688E5-D242-BD0C-CB72-9D0C9AFBE11B}"/>
              </a:ext>
            </a:extLst>
          </p:cNvPr>
          <p:cNvSpPr txBox="1"/>
          <p:nvPr/>
        </p:nvSpPr>
        <p:spPr>
          <a:xfrm>
            <a:off x="9887866" y="3862402"/>
            <a:ext cx="167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505CD7"/>
                </a:solidFill>
                <a:latin typeface="Quicksand" pitchFamily="2" charset="0"/>
                <a:cs typeface="Poppins Black" pitchFamily="2" charset="77"/>
              </a:rPr>
              <a:t>3,46 %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64F879-29BF-0C8A-350F-D2C52C130302}"/>
              </a:ext>
            </a:extLst>
          </p:cNvPr>
          <p:cNvSpPr txBox="1"/>
          <p:nvPr/>
        </p:nvSpPr>
        <p:spPr>
          <a:xfrm>
            <a:off x="9857338" y="4672810"/>
            <a:ext cx="1735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Pavé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9B8E28-5C6E-E11E-4CB5-31220B357B0F}"/>
              </a:ext>
            </a:extLst>
          </p:cNvPr>
          <p:cNvSpPr txBox="1"/>
          <p:nvPr/>
        </p:nvSpPr>
        <p:spPr>
          <a:xfrm>
            <a:off x="9785448" y="4996549"/>
            <a:ext cx="187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505CD7"/>
                </a:solidFill>
                <a:latin typeface="Quicksand" pitchFamily="2" charset="0"/>
                <a:cs typeface="Poppins Black" pitchFamily="2" charset="77"/>
              </a:rPr>
              <a:t>0,26 %</a:t>
            </a:r>
          </a:p>
        </p:txBody>
      </p:sp>
    </p:spTree>
    <p:extLst>
      <p:ext uri="{BB962C8B-B14F-4D97-AF65-F5344CB8AC3E}">
        <p14:creationId xmlns:p14="http://schemas.microsoft.com/office/powerpoint/2010/main" val="3542599430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00894-798C-49B6-9AF2-724E4D3F8B7D}">
  <ds:schemaRefs>
    <ds:schemaRef ds:uri="http://purl.org/dc/terms/"/>
    <ds:schemaRef ds:uri="http://purl.org/dc/elements/1.1/"/>
    <ds:schemaRef ds:uri="c7e907e2-cedb-4bef-9671-6137cbbb22cf"/>
    <ds:schemaRef ds:uri="http://schemas.microsoft.com/office/2006/documentManagement/types"/>
    <ds:schemaRef ds:uri="http://schemas.microsoft.com/office/2006/metadata/properties"/>
    <ds:schemaRef ds:uri="38eeb118-b2d5-4655-b795-3ade9b89244a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32EC3F-69AF-4E5C-BACA-14DBBE6EB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286</Words>
  <Application>Microsoft Macintosh PowerPoint</Application>
  <PresentationFormat>Grand écran</PresentationFormat>
  <Paragraphs>105</Paragraphs>
  <Slides>11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Education 2023</dc:title>
  <dc:subject/>
  <dc:creator>Lucie Dodin</dc:creator>
  <cp:keywords/>
  <dc:description/>
  <cp:lastModifiedBy>Charles Addad</cp:lastModifiedBy>
  <cp:revision>7</cp:revision>
  <cp:lastPrinted>2022-09-29T11:07:20Z</cp:lastPrinted>
  <dcterms:created xsi:type="dcterms:W3CDTF">2018-07-04T14:11:06Z</dcterms:created>
  <dcterms:modified xsi:type="dcterms:W3CDTF">2023-01-04T10:56:26Z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