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519" r:id="rId5"/>
    <p:sldId id="533" r:id="rId6"/>
    <p:sldId id="534" r:id="rId7"/>
    <p:sldId id="536" r:id="rId8"/>
    <p:sldId id="531" r:id="rId9"/>
    <p:sldId id="532" r:id="rId10"/>
    <p:sldId id="566" r:id="rId11"/>
    <p:sldId id="567" r:id="rId12"/>
    <p:sldId id="525" r:id="rId13"/>
    <p:sldId id="526" r:id="rId14"/>
    <p:sldId id="553" r:id="rId15"/>
    <p:sldId id="554" r:id="rId16"/>
    <p:sldId id="570" r:id="rId17"/>
    <p:sldId id="571" r:id="rId18"/>
    <p:sldId id="594" r:id="rId19"/>
    <p:sldId id="597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Fair Prosper" pitchFamily="2" charset="0"/>
      <p:regular r:id="rId29"/>
    </p:embeddedFont>
    <p:embeddedFont>
      <p:font typeface="Poppins" pitchFamily="2" charset="77"/>
      <p:regular r:id="rId30"/>
      <p:bold r:id="rId31"/>
      <p:italic r:id="rId32"/>
      <p:boldItalic r:id="rId33"/>
    </p:embeddedFont>
    <p:embeddedFont>
      <p:font typeface="Quicksand" pitchFamily="2" charset="77"/>
      <p:regular r:id="rId34"/>
      <p:bold r:id="rId3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FF"/>
    <a:srgbClr val="FE766E"/>
    <a:srgbClr val="4F5CD8"/>
    <a:srgbClr val="0B0336"/>
    <a:srgbClr val="E6E4E4"/>
    <a:srgbClr val="9CC550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58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89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F940C-091F-B448-B707-45367F00ED9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2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" name="Forme libre : forme 11">
            <a:extLst>
              <a:ext uri="{FF2B5EF4-FFF2-40B4-BE49-F238E27FC236}">
                <a16:creationId xmlns:a16="http://schemas.microsoft.com/office/drawing/2014/main" id="{D0A02DF8-3E30-EBEC-42B9-D7F72C444DB4}"/>
              </a:ext>
            </a:extLst>
          </p:cNvPr>
          <p:cNvSpPr/>
          <p:nvPr userDrawn="1"/>
        </p:nvSpPr>
        <p:spPr>
          <a:xfrm>
            <a:off x="4176218" y="1466099"/>
            <a:ext cx="2003151" cy="4042072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8F112D-AF30-34A6-1A5B-3358E58F7A1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81455" y="1519876"/>
            <a:ext cx="1799060" cy="4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2A98495-C691-7498-418B-7532839BED4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271144" y="1530035"/>
            <a:ext cx="1792168" cy="457631"/>
          </a:xfrm>
          <a:prstGeom prst="rect">
            <a:avLst/>
          </a:prstGeom>
        </p:spPr>
      </p:pic>
      <p:sp>
        <p:nvSpPr>
          <p:cNvPr id="3" name="Forme libre : forme 11">
            <a:extLst>
              <a:ext uri="{FF2B5EF4-FFF2-40B4-BE49-F238E27FC236}">
                <a16:creationId xmlns:a16="http://schemas.microsoft.com/office/drawing/2014/main" id="{C579E2B0-AB1E-0E63-0CF3-43B7A993B2DE}"/>
              </a:ext>
            </a:extLst>
          </p:cNvPr>
          <p:cNvSpPr/>
          <p:nvPr userDrawn="1"/>
        </p:nvSpPr>
        <p:spPr>
          <a:xfrm>
            <a:off x="4183386" y="1478574"/>
            <a:ext cx="1995478" cy="40265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511D78-CE2E-F46C-BDB0-A9EBF075162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73624" y="1524514"/>
            <a:ext cx="1822376" cy="465345"/>
          </a:xfrm>
          <a:prstGeom prst="rect">
            <a:avLst/>
          </a:prstGeom>
        </p:spPr>
      </p:pic>
      <p:sp>
        <p:nvSpPr>
          <p:cNvPr id="2" name="Forme libre : forme 11">
            <a:extLst>
              <a:ext uri="{FF2B5EF4-FFF2-40B4-BE49-F238E27FC236}">
                <a16:creationId xmlns:a16="http://schemas.microsoft.com/office/drawing/2014/main" id="{056BBF46-F33E-EE92-03DE-E587DA94D4BD}"/>
              </a:ext>
            </a:extLst>
          </p:cNvPr>
          <p:cNvSpPr/>
          <p:nvPr userDrawn="1"/>
        </p:nvSpPr>
        <p:spPr>
          <a:xfrm>
            <a:off x="4183386" y="1478269"/>
            <a:ext cx="2006660" cy="4049153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DBCE37FC-08B5-0BEE-BE83-B82F96B8D5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4.jpeg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0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8.png"/><Relationship Id="rId5" Type="http://schemas.openxmlformats.org/officeDocument/2006/relationships/image" Target="../media/image6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3713542" y="5133768"/>
            <a:ext cx="2932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RETAIL</a:t>
            </a:r>
          </a:p>
        </p:txBody>
      </p:sp>
    </p:spTree>
    <p:extLst>
      <p:ext uri="{BB962C8B-B14F-4D97-AF65-F5344CB8AC3E}">
        <p14:creationId xmlns:p14="http://schemas.microsoft.com/office/powerpoint/2010/main" val="86347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EBCD231-45C9-E2E5-D854-9991471CEFBB}"/>
              </a:ext>
            </a:extLst>
          </p:cNvPr>
          <p:cNvSpPr/>
          <p:nvPr/>
        </p:nvSpPr>
        <p:spPr>
          <a:xfrm>
            <a:off x="3571454" y="1921559"/>
            <a:ext cx="2050917" cy="3953723"/>
          </a:xfrm>
          <a:prstGeom prst="roundRect">
            <a:avLst>
              <a:gd name="adj" fmla="val 10517"/>
            </a:avLst>
          </a:prstGeom>
          <a:solidFill>
            <a:srgbClr val="02B2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Formats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ZDC 1300 magasins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Répartition</a:t>
            </a:r>
            <a:r>
              <a:rPr kumimoji="0" lang="fr-FR" sz="1400" b="0" i="0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Volumes répartis sur 4 zones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Mesure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Footfall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4 166 666 impressions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2DFFD24-2C97-4796-9244-B6C1A24CEB85}"/>
              </a:ext>
            </a:extLst>
          </p:cNvPr>
          <p:cNvSpPr txBox="1"/>
          <p:nvPr/>
        </p:nvSpPr>
        <p:spPr>
          <a:xfrm>
            <a:off x="9372575" y="1783150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Volume d’impressions délivré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D167637-B4DA-4633-A70E-E88786D73357}"/>
              </a:ext>
            </a:extLst>
          </p:cNvPr>
          <p:cNvSpPr txBox="1"/>
          <p:nvPr/>
        </p:nvSpPr>
        <p:spPr>
          <a:xfrm>
            <a:off x="9608191" y="226959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4 187 675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Quicksand" pitchFamily="2" charset="0"/>
              <a:ea typeface="+mn-ea"/>
              <a:cs typeface="Poppins Black" pitchFamily="2" charset="77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FC92CCE-8806-4C0A-B0B8-196995004327}"/>
              </a:ext>
            </a:extLst>
          </p:cNvPr>
          <p:cNvSpPr txBox="1"/>
          <p:nvPr/>
        </p:nvSpPr>
        <p:spPr>
          <a:xfrm>
            <a:off x="9383084" y="3231499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clic 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53D56F2-867E-4B2F-B31C-43CD51B58B55}"/>
              </a:ext>
            </a:extLst>
          </p:cNvPr>
          <p:cNvSpPr txBox="1"/>
          <p:nvPr/>
        </p:nvSpPr>
        <p:spPr>
          <a:xfrm>
            <a:off x="9903575" y="3617629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1,10 %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691213"/>
            <a:ext cx="245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Visites en magasins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Redirection catalogue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BEA2CC-E118-0021-6A04-E2BF84BE7859}"/>
              </a:ext>
            </a:extLst>
          </p:cNvPr>
          <p:cNvSpPr txBox="1"/>
          <p:nvPr/>
        </p:nvSpPr>
        <p:spPr>
          <a:xfrm>
            <a:off x="9372574" y="4544997"/>
            <a:ext cx="26542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eCPV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in-store mesuré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Adsquare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non extrapolé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7F43BE-A21B-854C-E230-C2CCD02F22C8}"/>
              </a:ext>
            </a:extLst>
          </p:cNvPr>
          <p:cNvSpPr txBox="1"/>
          <p:nvPr/>
        </p:nvSpPr>
        <p:spPr>
          <a:xfrm>
            <a:off x="9903575" y="5172862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E766E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12,40€</a:t>
            </a: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5A84900D-B2A7-69CD-6F12-87C798FDF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19" y="5858793"/>
            <a:ext cx="737717" cy="7723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BF8899-FFA5-A565-8A4E-C8B789EE1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37" y="5905093"/>
            <a:ext cx="928414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15D263-5B4C-33F8-E14E-4C45FE8CE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454" y="1789509"/>
            <a:ext cx="2050917" cy="36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53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3EA8CA2-BF5C-C74C-A259-EF8E592A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048" y="1872864"/>
            <a:ext cx="5533904" cy="39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8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486CD7-74B3-7748-8A9F-CB0ED0EEC5C3}"/>
              </a:ext>
            </a:extLst>
          </p:cNvPr>
          <p:cNvSpPr txBox="1"/>
          <p:nvPr/>
        </p:nvSpPr>
        <p:spPr>
          <a:xfrm>
            <a:off x="9622595" y="1821555"/>
            <a:ext cx="227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6A6F88-1108-8342-A3D6-7D998C65CB5C}"/>
              </a:ext>
            </a:extLst>
          </p:cNvPr>
          <p:cNvSpPr txBox="1"/>
          <p:nvPr/>
        </p:nvSpPr>
        <p:spPr>
          <a:xfrm>
            <a:off x="9889020" y="2123356"/>
            <a:ext cx="174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12 533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F774EF-EE04-4942-AF30-424CB32A7AE6}"/>
              </a:ext>
            </a:extLst>
          </p:cNvPr>
          <p:cNvSpPr txBox="1"/>
          <p:nvPr/>
        </p:nvSpPr>
        <p:spPr>
          <a:xfrm>
            <a:off x="9503179" y="2856042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182A0A-0F83-204F-B317-0475C86404D8}"/>
              </a:ext>
            </a:extLst>
          </p:cNvPr>
          <p:cNvSpPr txBox="1"/>
          <p:nvPr/>
        </p:nvSpPr>
        <p:spPr>
          <a:xfrm>
            <a:off x="10066001" y="3158353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D3349"/>
                </a:solidFill>
                <a:latin typeface="Quicksand" pitchFamily="2" charset="0"/>
                <a:cs typeface="Poppins Black" pitchFamily="2" charset="77"/>
              </a:rPr>
              <a:t>0,96%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899E50-7F80-AB4A-90C8-91349DB343E2}"/>
              </a:ext>
            </a:extLst>
          </p:cNvPr>
          <p:cNvSpPr txBox="1"/>
          <p:nvPr/>
        </p:nvSpPr>
        <p:spPr>
          <a:xfrm>
            <a:off x="9622595" y="3890529"/>
            <a:ext cx="227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E9F74F-B0BA-DE4C-92EE-53A83106F42E}"/>
              </a:ext>
            </a:extLst>
          </p:cNvPr>
          <p:cNvSpPr txBox="1"/>
          <p:nvPr/>
        </p:nvSpPr>
        <p:spPr>
          <a:xfrm>
            <a:off x="9889020" y="4198306"/>
            <a:ext cx="174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505CD8"/>
                </a:solidFill>
                <a:latin typeface="Quicksand" pitchFamily="2" charset="0"/>
                <a:cs typeface="Poppins Black" pitchFamily="2" charset="77"/>
              </a:rPr>
              <a:t>95,37%</a:t>
            </a:r>
            <a:endParaRPr lang="fr-FR" sz="2000" b="1">
              <a:solidFill>
                <a:srgbClr val="505CD8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753FAA-DC96-C545-B2C7-50D7E67BBF65}"/>
              </a:ext>
            </a:extLst>
          </p:cNvPr>
          <p:cNvSpPr txBox="1"/>
          <p:nvPr/>
        </p:nvSpPr>
        <p:spPr>
          <a:xfrm>
            <a:off x="9503179" y="4925016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d’interaction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CEB950-C46C-AD46-B09F-F803A1B456A8}"/>
              </a:ext>
            </a:extLst>
          </p:cNvPr>
          <p:cNvSpPr txBox="1"/>
          <p:nvPr/>
        </p:nvSpPr>
        <p:spPr>
          <a:xfrm>
            <a:off x="10066001" y="5232793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D3349"/>
                </a:solidFill>
                <a:latin typeface="Quicksand" pitchFamily="2" charset="0"/>
                <a:cs typeface="Poppins Black" pitchFamily="2" charset="77"/>
              </a:rPr>
              <a:t>4,73 %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55F185-327A-3640-9507-54E27678B8C4}"/>
              </a:ext>
            </a:extLst>
          </p:cNvPr>
          <p:cNvSpPr txBox="1"/>
          <p:nvPr/>
        </p:nvSpPr>
        <p:spPr>
          <a:xfrm>
            <a:off x="441322" y="2850576"/>
            <a:ext cx="126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12 5</a:t>
            </a:r>
            <a:r>
              <a:rPr kumimoji="0" lang="fr-FR" sz="140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00 clics</a:t>
            </a:r>
            <a:endParaRPr kumimoji="0" lang="fr-FR" sz="110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D48D80-F214-8844-A553-21FC9F52180E}"/>
              </a:ext>
            </a:extLst>
          </p:cNvPr>
          <p:cNvSpPr txBox="1"/>
          <p:nvPr/>
        </p:nvSpPr>
        <p:spPr>
          <a:xfrm>
            <a:off x="653766" y="3795949"/>
            <a:ext cx="201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LP DTS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D83A2A-5EE8-864E-9E49-D12539573A31}"/>
              </a:ext>
            </a:extLst>
          </p:cNvPr>
          <p:cNvSpPr txBox="1"/>
          <p:nvPr/>
        </p:nvSpPr>
        <p:spPr>
          <a:xfrm>
            <a:off x="6443889" y="2911783"/>
            <a:ext cx="2589017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Interstitiel, 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Pavé, 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7EB056-985D-2946-A6C3-F384F1D85374}"/>
              </a:ext>
            </a:extLst>
          </p:cNvPr>
          <p:cNvSpPr txBox="1"/>
          <p:nvPr/>
        </p:nvSpPr>
        <p:spPr>
          <a:xfrm>
            <a:off x="6443886" y="4613141"/>
            <a:ext cx="2589017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noProof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noProof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noProof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24 – 54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noProof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Eco responsable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noProof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Consommateurs Bio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noProof="1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E85521-77B1-9E4C-815F-010038467755}"/>
              </a:ext>
            </a:extLst>
          </p:cNvPr>
          <p:cNvSpPr txBox="1"/>
          <p:nvPr/>
        </p:nvSpPr>
        <p:spPr>
          <a:xfrm>
            <a:off x="6443887" y="3678521"/>
            <a:ext cx="2589017" cy="10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Lyon, Meximieux, Villefranche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5" name="Biocoop_inter" descr="Biocoop_inter">
            <a:hlinkClick r:id="" action="ppaction://media"/>
            <a:extLst>
              <a:ext uri="{FF2B5EF4-FFF2-40B4-BE49-F238E27FC236}">
                <a16:creationId xmlns:a16="http://schemas.microsoft.com/office/drawing/2014/main" id="{DDC8EEA1-A840-F840-ADC4-E7E9F56BB5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6051" y="3142137"/>
            <a:ext cx="1210062" cy="2344263"/>
          </a:xfrm>
          <a:prstGeom prst="round2SameRect">
            <a:avLst>
              <a:gd name="adj1" fmla="val 0"/>
              <a:gd name="adj2" fmla="val 10674"/>
            </a:avLst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5C88ACB-3291-B94C-9EA5-6647E3E81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438" y="5967491"/>
            <a:ext cx="1260155" cy="89050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2838986-4FD2-9347-9C62-B6E99760B3CA}"/>
              </a:ext>
            </a:extLst>
          </p:cNvPr>
          <p:cNvSpPr txBox="1"/>
          <p:nvPr/>
        </p:nvSpPr>
        <p:spPr>
          <a:xfrm>
            <a:off x="441322" y="819308"/>
            <a:ext cx="328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BIOCOOP - ORANGE</a:t>
            </a:r>
            <a:endParaRPr lang="fr-FR" sz="14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9" name="Image 18" descr="Une image contenant carte&#10;&#10;Description générée automatiquement">
            <a:extLst>
              <a:ext uri="{FF2B5EF4-FFF2-40B4-BE49-F238E27FC236}">
                <a16:creationId xmlns:a16="http://schemas.microsoft.com/office/drawing/2014/main" id="{B8D76F6F-881E-12F8-6D5A-431215AF4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689" y="1522268"/>
            <a:ext cx="1817116" cy="3927764"/>
          </a:xfrm>
          <a:prstGeom prst="roundRect">
            <a:avLst>
              <a:gd name="adj" fmla="val 9805"/>
            </a:avLst>
          </a:prstGeom>
        </p:spPr>
      </p:pic>
    </p:spTree>
    <p:extLst>
      <p:ext uri="{BB962C8B-B14F-4D97-AF65-F5344CB8AC3E}">
        <p14:creationId xmlns:p14="http://schemas.microsoft.com/office/powerpoint/2010/main" val="83365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mmandez de la nourriture et des accessoires pour animaux dans la boutique  en ligne.">
            <a:extLst>
              <a:ext uri="{FF2B5EF4-FFF2-40B4-BE49-F238E27FC236}">
                <a16:creationId xmlns:a16="http://schemas.microsoft.com/office/drawing/2014/main" id="{B7218F4D-2EDF-C449-BF5B-625F11582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1"/>
          <a:stretch/>
        </p:blipFill>
        <p:spPr bwMode="auto">
          <a:xfrm>
            <a:off x="4292600" y="2294174"/>
            <a:ext cx="3288607" cy="251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921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mmandez de la nourriture et des accessoires pour animaux dans la boutique  en ligne.">
            <a:extLst>
              <a:ext uri="{FF2B5EF4-FFF2-40B4-BE49-F238E27FC236}">
                <a16:creationId xmlns:a16="http://schemas.microsoft.com/office/drawing/2014/main" id="{D482CD30-FA95-AB42-AA70-BA9373719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1"/>
          <a:stretch/>
        </p:blipFill>
        <p:spPr bwMode="auto">
          <a:xfrm>
            <a:off x="1389986" y="5817046"/>
            <a:ext cx="953166" cy="7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0F736F-93AB-0A42-987C-264B403A8D86}"/>
              </a:ext>
            </a:extLst>
          </p:cNvPr>
          <p:cNvSpPr txBox="1"/>
          <p:nvPr/>
        </p:nvSpPr>
        <p:spPr>
          <a:xfrm>
            <a:off x="538001" y="3062603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3 316 666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D84CA9-95AC-DC44-99CD-A80700A6640B}"/>
              </a:ext>
            </a:extLst>
          </p:cNvPr>
          <p:cNvSpPr txBox="1"/>
          <p:nvPr/>
        </p:nvSpPr>
        <p:spPr>
          <a:xfrm>
            <a:off x="685387" y="3802802"/>
            <a:ext cx="178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visite LP</a:t>
            </a:r>
          </a:p>
        </p:txBody>
      </p:sp>
      <p:pic>
        <p:nvPicPr>
          <p:cNvPr id="5" name="1BAlLIqzbH1k44jhUmqyw.mp4" descr="1BAlLIqzbH1k44jhUmqyw.mp4">
            <a:hlinkClick r:id="" action="ppaction://media"/>
            <a:extLst>
              <a:ext uri="{FF2B5EF4-FFF2-40B4-BE49-F238E27FC236}">
                <a16:creationId xmlns:a16="http://schemas.microsoft.com/office/drawing/2014/main" id="{8D9E84D8-126E-464B-860A-8EDA8514CC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42" t="-284" r="4140" b="284"/>
          <a:stretch/>
        </p:blipFill>
        <p:spPr>
          <a:xfrm>
            <a:off x="2680373" y="3115852"/>
            <a:ext cx="1217508" cy="2370359"/>
          </a:xfrm>
          <a:prstGeom prst="round2SameRect">
            <a:avLst>
              <a:gd name="adj1" fmla="val 0"/>
              <a:gd name="adj2" fmla="val 11419"/>
            </a:avLst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ED4F342-118C-204F-B4F3-5D7E03D79A1C}"/>
              </a:ext>
            </a:extLst>
          </p:cNvPr>
          <p:cNvSpPr txBox="1"/>
          <p:nvPr/>
        </p:nvSpPr>
        <p:spPr>
          <a:xfrm>
            <a:off x="6697197" y="3039272"/>
            <a:ext cx="2589017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animé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 animée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Redirection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landing page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Drive-to-store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ZDC des 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PDVs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A8AEEA-50CC-6A47-B0F5-0A60C0491D11}"/>
              </a:ext>
            </a:extLst>
          </p:cNvPr>
          <p:cNvSpPr txBox="1"/>
          <p:nvPr/>
        </p:nvSpPr>
        <p:spPr>
          <a:xfrm>
            <a:off x="9528674" y="3301052"/>
            <a:ext cx="241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visite LP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6D6876-3C10-AD48-A8D5-F3A6E738DBDB}"/>
              </a:ext>
            </a:extLst>
          </p:cNvPr>
          <p:cNvSpPr txBox="1"/>
          <p:nvPr/>
        </p:nvSpPr>
        <p:spPr>
          <a:xfrm>
            <a:off x="9897027" y="3804590"/>
            <a:ext cx="1675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96,65 %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EEC68F6-A052-414C-B793-53502874A5EF}"/>
              </a:ext>
            </a:extLst>
          </p:cNvPr>
          <p:cNvSpPr txBox="1"/>
          <p:nvPr/>
        </p:nvSpPr>
        <p:spPr>
          <a:xfrm>
            <a:off x="9596919" y="1932381"/>
            <a:ext cx="227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F218D2A-4483-C34C-A135-767FECE39573}"/>
              </a:ext>
            </a:extLst>
          </p:cNvPr>
          <p:cNvSpPr txBox="1"/>
          <p:nvPr/>
        </p:nvSpPr>
        <p:spPr>
          <a:xfrm>
            <a:off x="9776307" y="2420306"/>
            <a:ext cx="191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3 317 752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0B88E50-7666-804A-AD1E-74CD2D0D717C}"/>
              </a:ext>
            </a:extLst>
          </p:cNvPr>
          <p:cNvSpPr txBox="1"/>
          <p:nvPr/>
        </p:nvSpPr>
        <p:spPr>
          <a:xfrm>
            <a:off x="9528674" y="4773885"/>
            <a:ext cx="241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d’interaction LP 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5949068-856F-3E4B-BFB8-FD8DB0766734}"/>
              </a:ext>
            </a:extLst>
          </p:cNvPr>
          <p:cNvSpPr txBox="1"/>
          <p:nvPr/>
        </p:nvSpPr>
        <p:spPr>
          <a:xfrm>
            <a:off x="9987224" y="5227124"/>
            <a:ext cx="149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7,75 %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234D47-1C30-D3B9-3003-A75DEEE7CC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81350" y="1532659"/>
            <a:ext cx="1814649" cy="3938757"/>
          </a:xfrm>
          <a:prstGeom prst="roundRect">
            <a:avLst>
              <a:gd name="adj" fmla="val 8630"/>
            </a:avLst>
          </a:prstGeom>
        </p:spPr>
      </p:pic>
    </p:spTree>
    <p:extLst>
      <p:ext uri="{BB962C8B-B14F-4D97-AF65-F5344CB8AC3E}">
        <p14:creationId xmlns:p14="http://schemas.microsoft.com/office/powerpoint/2010/main" val="345946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82483A-4D27-275F-DC38-FF81E0B23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096" y="2219275"/>
            <a:ext cx="6453808" cy="16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1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ECD8014D-FD3C-6D19-E2EE-F385DDF9C7D3}"/>
              </a:ext>
            </a:extLst>
          </p:cNvPr>
          <p:cNvSpPr/>
          <p:nvPr/>
        </p:nvSpPr>
        <p:spPr>
          <a:xfrm>
            <a:off x="3180418" y="3142034"/>
            <a:ext cx="717367" cy="2344366"/>
          </a:xfrm>
          <a:prstGeom prst="round2SameRect">
            <a:avLst>
              <a:gd name="adj1" fmla="val 0"/>
              <a:gd name="adj2" fmla="val 14012"/>
            </a:avLst>
          </a:prstGeom>
          <a:solidFill>
            <a:srgbClr val="9CC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3348C65A-A893-2329-8D06-726BF2721F6B}"/>
              </a:ext>
            </a:extLst>
          </p:cNvPr>
          <p:cNvSpPr/>
          <p:nvPr/>
        </p:nvSpPr>
        <p:spPr>
          <a:xfrm>
            <a:off x="2683755" y="3142034"/>
            <a:ext cx="766322" cy="2344366"/>
          </a:xfrm>
          <a:prstGeom prst="round2SameRect">
            <a:avLst>
              <a:gd name="adj1" fmla="val 0"/>
              <a:gd name="adj2" fmla="val 18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B24F7C-D482-5B33-CF3D-9758DAD50DBB}"/>
              </a:ext>
            </a:extLst>
          </p:cNvPr>
          <p:cNvSpPr txBox="1"/>
          <p:nvPr/>
        </p:nvSpPr>
        <p:spPr>
          <a:xfrm>
            <a:off x="538001" y="3062603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1 813 912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69DE66-F797-2679-6718-4540E736D69E}"/>
              </a:ext>
            </a:extLst>
          </p:cNvPr>
          <p:cNvSpPr txBox="1"/>
          <p:nvPr/>
        </p:nvSpPr>
        <p:spPr>
          <a:xfrm>
            <a:off x="699336" y="3729696"/>
            <a:ext cx="178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visite LP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Visite in store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7121EFB-02F4-F20B-7EE1-2DFEAA0B49F4}"/>
              </a:ext>
            </a:extLst>
          </p:cNvPr>
          <p:cNvSpPr txBox="1"/>
          <p:nvPr/>
        </p:nvSpPr>
        <p:spPr>
          <a:xfrm>
            <a:off x="6621109" y="2977254"/>
            <a:ext cx="2589017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slider</a:t>
            </a: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Bannière, Pavé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Redirection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landing page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Drive-to-store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Magasins King Jouet +17km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Cho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let / Poitiers / La Roche sur 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Yon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/ Dieppe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Mesure 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footffall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EF27C1-6441-E359-3C77-DDFED875F7D4}"/>
              </a:ext>
            </a:extLst>
          </p:cNvPr>
          <p:cNvSpPr txBox="1"/>
          <p:nvPr/>
        </p:nvSpPr>
        <p:spPr>
          <a:xfrm>
            <a:off x="9528674" y="3339751"/>
            <a:ext cx="241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visite LP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89FE0B-2666-CC43-01B4-7A9AF2213572}"/>
              </a:ext>
            </a:extLst>
          </p:cNvPr>
          <p:cNvSpPr txBox="1"/>
          <p:nvPr/>
        </p:nvSpPr>
        <p:spPr>
          <a:xfrm>
            <a:off x="9897027" y="3889589"/>
            <a:ext cx="1675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92,21 %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4A756E-D949-8161-AD08-8DC3C7C7DE97}"/>
              </a:ext>
            </a:extLst>
          </p:cNvPr>
          <p:cNvSpPr txBox="1"/>
          <p:nvPr/>
        </p:nvSpPr>
        <p:spPr>
          <a:xfrm>
            <a:off x="9596919" y="1932381"/>
            <a:ext cx="227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244200-A18E-AC5B-186E-34C643D2476C}"/>
              </a:ext>
            </a:extLst>
          </p:cNvPr>
          <p:cNvSpPr txBox="1"/>
          <p:nvPr/>
        </p:nvSpPr>
        <p:spPr>
          <a:xfrm>
            <a:off x="9776307" y="2420306"/>
            <a:ext cx="191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1 814 078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2E684A1-9AC5-A1B3-1CB4-58636CEB5F28}"/>
              </a:ext>
            </a:extLst>
          </p:cNvPr>
          <p:cNvSpPr txBox="1"/>
          <p:nvPr/>
        </p:nvSpPr>
        <p:spPr>
          <a:xfrm>
            <a:off x="9528674" y="4837007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Visites en magasin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8FE1C6-A511-9216-489B-0FE4142EB4CE}"/>
              </a:ext>
            </a:extLst>
          </p:cNvPr>
          <p:cNvSpPr txBox="1"/>
          <p:nvPr/>
        </p:nvSpPr>
        <p:spPr>
          <a:xfrm>
            <a:off x="9987224" y="5183832"/>
            <a:ext cx="149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1 181</a:t>
            </a:r>
          </a:p>
        </p:txBody>
      </p:sp>
      <p:pic>
        <p:nvPicPr>
          <p:cNvPr id="13" name="WhatsApp Video 2022-09-15 at 15.55.09" descr="WhatsApp Video 2022-09-15 at 15.55.09">
            <a:hlinkClick r:id="" action="ppaction://media"/>
            <a:extLst>
              <a:ext uri="{FF2B5EF4-FFF2-40B4-BE49-F238E27FC236}">
                <a16:creationId xmlns:a16="http://schemas.microsoft.com/office/drawing/2014/main" id="{EB29DE03-A0D9-F1BF-493E-D83B85E9A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485" r="7881"/>
          <a:stretch>
            <a:fillRect/>
          </a:stretch>
        </p:blipFill>
        <p:spPr>
          <a:xfrm>
            <a:off x="2786462" y="3142034"/>
            <a:ext cx="1015102" cy="2344366"/>
          </a:xfrm>
          <a:prstGeom prst="round2SameRect">
            <a:avLst>
              <a:gd name="adj1" fmla="val 0"/>
              <a:gd name="adj2" fmla="val 4791"/>
            </a:avLst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752AE2D-6F62-1928-FA46-B3F7C6DC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29" y="5810190"/>
            <a:ext cx="928414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D10C7F8-BACA-27A0-97DE-E74852031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39" y="6245519"/>
            <a:ext cx="1691309" cy="437332"/>
          </a:xfrm>
          <a:prstGeom prst="rect">
            <a:avLst/>
          </a:prstGeom>
        </p:spPr>
      </p:pic>
      <p:pic>
        <p:nvPicPr>
          <p:cNvPr id="12" name="Image 11" descr="Une image contenant carte&#10;&#10;Description générée automatiquement">
            <a:extLst>
              <a:ext uri="{FF2B5EF4-FFF2-40B4-BE49-F238E27FC236}">
                <a16:creationId xmlns:a16="http://schemas.microsoft.com/office/drawing/2014/main" id="{6A33488B-E2CF-A84D-871E-F73AA3898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350" y="1528201"/>
            <a:ext cx="1814649" cy="3922435"/>
          </a:xfrm>
          <a:prstGeom prst="roundRect">
            <a:avLst>
              <a:gd name="adj" fmla="val 11207"/>
            </a:avLst>
          </a:prstGeom>
        </p:spPr>
      </p:pic>
    </p:spTree>
    <p:extLst>
      <p:ext uri="{BB962C8B-B14F-4D97-AF65-F5344CB8AC3E}">
        <p14:creationId xmlns:p14="http://schemas.microsoft.com/office/powerpoint/2010/main" val="29209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8830E95-AA4E-6F4D-A5B3-4E27BA41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120" y="1667120"/>
            <a:ext cx="3523760" cy="35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7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B5BC688-887C-9240-A2F3-F996CDE81B90}"/>
              </a:ext>
            </a:extLst>
          </p:cNvPr>
          <p:cNvSpPr txBox="1"/>
          <p:nvPr/>
        </p:nvSpPr>
        <p:spPr>
          <a:xfrm>
            <a:off x="9401932" y="2171391"/>
            <a:ext cx="265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7468D7-AA0D-5947-A9AC-ED52D9A355EC}"/>
              </a:ext>
            </a:extLst>
          </p:cNvPr>
          <p:cNvSpPr txBox="1"/>
          <p:nvPr/>
        </p:nvSpPr>
        <p:spPr>
          <a:xfrm>
            <a:off x="10034536" y="2461301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6 669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378E92-CB73-4541-96D2-2E01FFEB8310}"/>
              </a:ext>
            </a:extLst>
          </p:cNvPr>
          <p:cNvSpPr txBox="1"/>
          <p:nvPr/>
        </p:nvSpPr>
        <p:spPr>
          <a:xfrm>
            <a:off x="9522885" y="3463699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d’interaction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141672-75E4-0546-AC26-284D2FA87AE7}"/>
              </a:ext>
            </a:extLst>
          </p:cNvPr>
          <p:cNvSpPr txBox="1"/>
          <p:nvPr/>
        </p:nvSpPr>
        <p:spPr>
          <a:xfrm>
            <a:off x="10034536" y="3735742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7,14%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8EB88F-43C9-5F4C-B119-F25850A09958}"/>
              </a:ext>
            </a:extLst>
          </p:cNvPr>
          <p:cNvSpPr txBox="1"/>
          <p:nvPr/>
        </p:nvSpPr>
        <p:spPr>
          <a:xfrm>
            <a:off x="9680573" y="4799570"/>
            <a:ext cx="209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693D4F-FA18-A049-B03A-A18DE81F4F87}"/>
              </a:ext>
            </a:extLst>
          </p:cNvPr>
          <p:cNvSpPr txBox="1"/>
          <p:nvPr/>
        </p:nvSpPr>
        <p:spPr>
          <a:xfrm>
            <a:off x="9932659" y="5123904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8989FF"/>
                </a:solidFill>
                <a:latin typeface="Quicksand" pitchFamily="2" charset="0"/>
                <a:cs typeface="Poppins Black" pitchFamily="2" charset="77"/>
              </a:rPr>
              <a:t>98,04%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D55C11-CF7A-B949-9100-B53F9F6FE5E9}"/>
              </a:ext>
            </a:extLst>
          </p:cNvPr>
          <p:cNvSpPr txBox="1"/>
          <p:nvPr/>
        </p:nvSpPr>
        <p:spPr>
          <a:xfrm>
            <a:off x="785179" y="3069721"/>
            <a:ext cx="1684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6 666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8FBC57-DFB7-CB40-B520-A7E885D13887}"/>
              </a:ext>
            </a:extLst>
          </p:cNvPr>
          <p:cNvSpPr txBox="1"/>
          <p:nvPr/>
        </p:nvSpPr>
        <p:spPr>
          <a:xfrm>
            <a:off x="785178" y="3793123"/>
            <a:ext cx="2573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LP DTS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1B5E1E-FDFE-E148-92BC-895FC96D1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410" y="5835382"/>
            <a:ext cx="870001" cy="87000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66A0B1D-1596-4344-B4EA-24CA0323B520}"/>
              </a:ext>
            </a:extLst>
          </p:cNvPr>
          <p:cNvSpPr txBox="1"/>
          <p:nvPr/>
        </p:nvSpPr>
        <p:spPr>
          <a:xfrm>
            <a:off x="785178" y="819308"/>
            <a:ext cx="294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CAP 3000 </a:t>
            </a:r>
          </a:p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OP </a:t>
            </a:r>
            <a:r>
              <a:rPr lang="fr-FR" err="1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food</a:t>
            </a:r>
            <a:endParaRPr lang="fr-FR" sz="14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12F20DE-9D79-944F-9C76-83CB627600DD}"/>
              </a:ext>
            </a:extLst>
          </p:cNvPr>
          <p:cNvSpPr txBox="1"/>
          <p:nvPr/>
        </p:nvSpPr>
        <p:spPr>
          <a:xfrm>
            <a:off x="6355163" y="2853282"/>
            <a:ext cx="258901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Nice (+3Okm)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Familles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food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Image 13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54A2AC9B-200E-6443-8A3B-B784FDC40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88" y="3138545"/>
            <a:ext cx="1652511" cy="13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4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3 333 clics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AB2E3D-7EC9-DB4F-B73D-360EF459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14B509F-4BB0-9F4A-8FFF-A2323F6953F6}"/>
              </a:ext>
            </a:extLst>
          </p:cNvPr>
          <p:cNvSpPr txBox="1"/>
          <p:nvPr/>
        </p:nvSpPr>
        <p:spPr>
          <a:xfrm>
            <a:off x="785179" y="3795397"/>
            <a:ext cx="198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LP DTS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2BA38EE-946F-BA4D-861C-57D8E363192A}"/>
              </a:ext>
            </a:extLst>
          </p:cNvPr>
          <p:cNvSpPr txBox="1"/>
          <p:nvPr/>
        </p:nvSpPr>
        <p:spPr>
          <a:xfrm>
            <a:off x="785178" y="819308"/>
            <a:ext cx="3763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Aubergenville </a:t>
            </a:r>
          </a:p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OP Noël</a:t>
            </a:r>
            <a:endParaRPr lang="fr-FR" sz="14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65AA51-2708-DA40-A453-E9106C71A322}"/>
              </a:ext>
            </a:extLst>
          </p:cNvPr>
          <p:cNvSpPr txBox="1"/>
          <p:nvPr/>
        </p:nvSpPr>
        <p:spPr>
          <a:xfrm>
            <a:off x="6355163" y="2853282"/>
            <a:ext cx="2589017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Centre Co + 20km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Familles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Noël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Recherche bons plans pour Noël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9D9CF12-FF2B-604D-ADDA-FA21A25C2484}"/>
              </a:ext>
            </a:extLst>
          </p:cNvPr>
          <p:cNvSpPr txBox="1"/>
          <p:nvPr/>
        </p:nvSpPr>
        <p:spPr>
          <a:xfrm>
            <a:off x="9401932" y="2171391"/>
            <a:ext cx="265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5EC9D7-A8E3-104E-8F55-BDD36DEE18E1}"/>
              </a:ext>
            </a:extLst>
          </p:cNvPr>
          <p:cNvSpPr txBox="1"/>
          <p:nvPr/>
        </p:nvSpPr>
        <p:spPr>
          <a:xfrm>
            <a:off x="10034536" y="2461301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3 336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B6BCCAE-3D50-E44C-9E82-96C29AA1EA4B}"/>
              </a:ext>
            </a:extLst>
          </p:cNvPr>
          <p:cNvSpPr txBox="1"/>
          <p:nvPr/>
        </p:nvSpPr>
        <p:spPr>
          <a:xfrm>
            <a:off x="9522885" y="3463699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d’interaction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F5902AF-BCE7-CC4E-93E9-2091B7578287}"/>
              </a:ext>
            </a:extLst>
          </p:cNvPr>
          <p:cNvSpPr txBox="1"/>
          <p:nvPr/>
        </p:nvSpPr>
        <p:spPr>
          <a:xfrm>
            <a:off x="10034536" y="3735742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6,44%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2149671-69B1-B34F-8B96-ED067DDC7E19}"/>
              </a:ext>
            </a:extLst>
          </p:cNvPr>
          <p:cNvSpPr txBox="1"/>
          <p:nvPr/>
        </p:nvSpPr>
        <p:spPr>
          <a:xfrm>
            <a:off x="9680573" y="4799570"/>
            <a:ext cx="209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8399009-CDFE-C644-9E9C-81EC468D8AC0}"/>
              </a:ext>
            </a:extLst>
          </p:cNvPr>
          <p:cNvSpPr txBox="1"/>
          <p:nvPr/>
        </p:nvSpPr>
        <p:spPr>
          <a:xfrm>
            <a:off x="9932659" y="5123904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8989FF"/>
                </a:solidFill>
                <a:latin typeface="Quicksand" pitchFamily="2" charset="0"/>
                <a:cs typeface="Poppins Black" pitchFamily="2" charset="77"/>
              </a:rPr>
              <a:t>97,27%</a:t>
            </a:r>
          </a:p>
        </p:txBody>
      </p:sp>
      <p:pic>
        <p:nvPicPr>
          <p:cNvPr id="7" name="Image 6" descr="Une image contenant texte, intérieur, capture d’écran&#10;&#10;Description générée automatiquement">
            <a:extLst>
              <a:ext uri="{FF2B5EF4-FFF2-40B4-BE49-F238E27FC236}">
                <a16:creationId xmlns:a16="http://schemas.microsoft.com/office/drawing/2014/main" id="{6184D4F8-EE70-A140-995C-517A93944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0"/>
          <a:stretch/>
        </p:blipFill>
        <p:spPr>
          <a:xfrm>
            <a:off x="3572076" y="1929319"/>
            <a:ext cx="2048635" cy="3612203"/>
          </a:xfrm>
          <a:prstGeom prst="round2SameRect">
            <a:avLst>
              <a:gd name="adj1" fmla="val 0"/>
              <a:gd name="adj2" fmla="val 10112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2664104-D559-01FB-6C1C-E09D8D454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410" y="5835382"/>
            <a:ext cx="870001" cy="8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3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8FCFCA9-4370-3F40-B189-059BA74D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186" y="2061000"/>
            <a:ext cx="2799628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5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72380"/>
            <a:ext cx="25890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3D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ZDC Les Terrasses du port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Familles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shopping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activités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0B56498-F6ED-411A-9351-F2C91E86F63E}"/>
              </a:ext>
            </a:extLst>
          </p:cNvPr>
          <p:cNvSpPr txBox="1"/>
          <p:nvPr/>
        </p:nvSpPr>
        <p:spPr>
          <a:xfrm>
            <a:off x="9261231" y="1904406"/>
            <a:ext cx="293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ED1A0E6-44FD-42DD-9C7F-7A7979FC2381}"/>
              </a:ext>
            </a:extLst>
          </p:cNvPr>
          <p:cNvSpPr txBox="1"/>
          <p:nvPr/>
        </p:nvSpPr>
        <p:spPr>
          <a:xfrm>
            <a:off x="9635128" y="2363682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909 135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5C74F20-59B8-40BC-B6FE-9D31FCD0BAC0}"/>
              </a:ext>
            </a:extLst>
          </p:cNvPr>
          <p:cNvSpPr txBox="1"/>
          <p:nvPr/>
        </p:nvSpPr>
        <p:spPr>
          <a:xfrm>
            <a:off x="9432107" y="3351509"/>
            <a:ext cx="258901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 moyen sur 3D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D32A574-909A-49CB-A3CD-F92AEC2FBD6C}"/>
              </a:ext>
            </a:extLst>
          </p:cNvPr>
          <p:cNvSpPr txBox="1"/>
          <p:nvPr/>
        </p:nvSpPr>
        <p:spPr>
          <a:xfrm>
            <a:off x="9678426" y="4751238"/>
            <a:ext cx="209637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BE8B427-39A1-BC42-9414-7ABCE14E96B6}"/>
              </a:ext>
            </a:extLst>
          </p:cNvPr>
          <p:cNvSpPr txBox="1"/>
          <p:nvPr/>
        </p:nvSpPr>
        <p:spPr>
          <a:xfrm>
            <a:off x="785179" y="3072380"/>
            <a:ext cx="243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909 090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A714A471-8D95-40FA-89BE-4B46C9A183CD}"/>
              </a:ext>
            </a:extLst>
          </p:cNvPr>
          <p:cNvSpPr txBox="1"/>
          <p:nvPr/>
        </p:nvSpPr>
        <p:spPr>
          <a:xfrm>
            <a:off x="9930512" y="5059015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4,73%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02A1BA-00DF-294E-9AE0-77BC953836DA}"/>
              </a:ext>
            </a:extLst>
          </p:cNvPr>
          <p:cNvSpPr txBox="1"/>
          <p:nvPr/>
        </p:nvSpPr>
        <p:spPr>
          <a:xfrm>
            <a:off x="785179" y="3795397"/>
            <a:ext cx="1726201" cy="31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CCF6835-3BC5-6F4A-957C-0DD989317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526" y="5881991"/>
            <a:ext cx="708013" cy="69192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5E10DCA-2A8B-B04B-8032-266572C774E6}"/>
              </a:ext>
            </a:extLst>
          </p:cNvPr>
          <p:cNvSpPr txBox="1"/>
          <p:nvPr/>
        </p:nvSpPr>
        <p:spPr>
          <a:xfrm>
            <a:off x="785178" y="819308"/>
            <a:ext cx="2941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Les terrasses du port</a:t>
            </a:r>
            <a:endParaRPr lang="fr-FR" sz="16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65B5BF-FA63-034B-BA52-77D63E451C26}"/>
              </a:ext>
            </a:extLst>
          </p:cNvPr>
          <p:cNvSpPr txBox="1"/>
          <p:nvPr/>
        </p:nvSpPr>
        <p:spPr>
          <a:xfrm>
            <a:off x="9635128" y="379539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5,81’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4" name="Enregistrement de l’écran 2022-02-24 à 17.31.47" descr="Enregistrement de l’écran 2022-02-24 à 17.31.47">
            <a:hlinkClick r:id="" action="ppaction://media"/>
            <a:extLst>
              <a:ext uri="{FF2B5EF4-FFF2-40B4-BE49-F238E27FC236}">
                <a16:creationId xmlns:a16="http://schemas.microsoft.com/office/drawing/2014/main" id="{35298BF8-9E47-DD49-8EB2-4889B4D06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54" t="397" r="738" b="557"/>
          <a:stretch/>
        </p:blipFill>
        <p:spPr>
          <a:xfrm>
            <a:off x="3573295" y="1815829"/>
            <a:ext cx="2039566" cy="4066162"/>
          </a:xfrm>
          <a:prstGeom prst="round2SameRect">
            <a:avLst>
              <a:gd name="adj1" fmla="val 0"/>
              <a:gd name="adj2" fmla="val 11288"/>
            </a:avLst>
          </a:prstGeom>
        </p:spPr>
      </p:pic>
    </p:spTree>
    <p:extLst>
      <p:ext uri="{BB962C8B-B14F-4D97-AF65-F5344CB8AC3E}">
        <p14:creationId xmlns:p14="http://schemas.microsoft.com/office/powerpoint/2010/main" val="100111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0CBA7F6-5296-D047-B066-E6D58A2AFE7E}"/>
              </a:ext>
            </a:extLst>
          </p:cNvPr>
          <p:cNvSpPr txBox="1"/>
          <p:nvPr/>
        </p:nvSpPr>
        <p:spPr>
          <a:xfrm>
            <a:off x="4700150" y="6519446"/>
            <a:ext cx="282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Dijon</a:t>
            </a:r>
            <a:endParaRPr lang="fr-FR" sz="12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523F23-1D1F-E649-AD55-C9000A40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74" y="2497484"/>
            <a:ext cx="7521263" cy="146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2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2150F7C-4D3D-2F42-9191-14A43C1C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66" y="6393445"/>
            <a:ext cx="1482483" cy="2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ter-grattable-DIJON-S49.mp4" descr="Inter-grattable-DIJON-S49.mp4">
            <a:hlinkClick r:id="" action="ppaction://media"/>
            <a:extLst>
              <a:ext uri="{FF2B5EF4-FFF2-40B4-BE49-F238E27FC236}">
                <a16:creationId xmlns:a16="http://schemas.microsoft.com/office/drawing/2014/main" id="{91AABC06-68E7-584E-BF4E-79EE1F7DE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962" r="3782" b="428"/>
          <a:stretch/>
        </p:blipFill>
        <p:spPr>
          <a:xfrm>
            <a:off x="2683478" y="3138790"/>
            <a:ext cx="1214973" cy="2350637"/>
          </a:xfrm>
          <a:prstGeom prst="round2SameRect">
            <a:avLst>
              <a:gd name="adj1" fmla="val 0"/>
              <a:gd name="adj2" fmla="val 10395"/>
            </a:avLst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C6E634-75DB-3E4B-BE06-2D39AB2E9253}"/>
              </a:ext>
            </a:extLst>
          </p:cNvPr>
          <p:cNvSpPr txBox="1"/>
          <p:nvPr/>
        </p:nvSpPr>
        <p:spPr>
          <a:xfrm>
            <a:off x="538001" y="3062603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135 900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D4EBCD-7347-9645-96B1-DC2F8D89250A}"/>
              </a:ext>
            </a:extLst>
          </p:cNvPr>
          <p:cNvSpPr txBox="1"/>
          <p:nvPr/>
        </p:nvSpPr>
        <p:spPr>
          <a:xfrm>
            <a:off x="685387" y="3802802"/>
            <a:ext cx="178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visite LP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DF8BEF-6823-7B4A-A861-A775464E4030}"/>
              </a:ext>
            </a:extLst>
          </p:cNvPr>
          <p:cNvSpPr txBox="1"/>
          <p:nvPr/>
        </p:nvSpPr>
        <p:spPr>
          <a:xfrm>
            <a:off x="6713709" y="3040373"/>
            <a:ext cx="2589017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grattable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Redirection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landing page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Drive-to-store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Dijon + 5km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F85D3A-B23D-B946-86B5-723DC5666C48}"/>
              </a:ext>
            </a:extLst>
          </p:cNvPr>
          <p:cNvSpPr txBox="1"/>
          <p:nvPr/>
        </p:nvSpPr>
        <p:spPr>
          <a:xfrm>
            <a:off x="9557250" y="3115852"/>
            <a:ext cx="241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visite LP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0E630E-996A-284E-9534-1108E6E86B34}"/>
              </a:ext>
            </a:extLst>
          </p:cNvPr>
          <p:cNvSpPr txBox="1"/>
          <p:nvPr/>
        </p:nvSpPr>
        <p:spPr>
          <a:xfrm>
            <a:off x="9925603" y="3619390"/>
            <a:ext cx="1675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94,69 %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F1C2C1-6BDA-2746-AF84-2FF4439717EF}"/>
              </a:ext>
            </a:extLst>
          </p:cNvPr>
          <p:cNvSpPr txBox="1"/>
          <p:nvPr/>
        </p:nvSpPr>
        <p:spPr>
          <a:xfrm>
            <a:off x="9625495" y="1932381"/>
            <a:ext cx="227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CCDAAB3-E49F-AF41-B505-7C5B35B9BAF6}"/>
              </a:ext>
            </a:extLst>
          </p:cNvPr>
          <p:cNvSpPr txBox="1"/>
          <p:nvPr/>
        </p:nvSpPr>
        <p:spPr>
          <a:xfrm>
            <a:off x="9804883" y="2420306"/>
            <a:ext cx="191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12 627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6DECDA5-9F51-9F4F-A7A5-ADC4B9744F8E}"/>
              </a:ext>
            </a:extLst>
          </p:cNvPr>
          <p:cNvSpPr txBox="1"/>
          <p:nvPr/>
        </p:nvSpPr>
        <p:spPr>
          <a:xfrm>
            <a:off x="9557250" y="4627939"/>
            <a:ext cx="241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d’interaction LP 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4E4CB9-3612-5C40-9898-5B5A6820E11D}"/>
              </a:ext>
            </a:extLst>
          </p:cNvPr>
          <p:cNvSpPr txBox="1"/>
          <p:nvPr/>
        </p:nvSpPr>
        <p:spPr>
          <a:xfrm>
            <a:off x="10015800" y="5081178"/>
            <a:ext cx="149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6,42 %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A88D28-D9FA-5EF6-0742-161F28DD2A20}"/>
              </a:ext>
            </a:extLst>
          </p:cNvPr>
          <p:cNvSpPr txBox="1"/>
          <p:nvPr/>
        </p:nvSpPr>
        <p:spPr>
          <a:xfrm>
            <a:off x="785178" y="819308"/>
            <a:ext cx="2941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ITM Dijon </a:t>
            </a:r>
            <a:endParaRPr lang="fr-FR" sz="16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5917A8DD-B665-B6AF-0D0A-37A258DED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842" y="1536699"/>
            <a:ext cx="1806655" cy="3921125"/>
          </a:xfrm>
          <a:prstGeom prst="roundRect">
            <a:avLst>
              <a:gd name="adj" fmla="val 11922"/>
            </a:avLst>
          </a:prstGeom>
        </p:spPr>
      </p:pic>
    </p:spTree>
    <p:extLst>
      <p:ext uri="{BB962C8B-B14F-4D97-AF65-F5344CB8AC3E}">
        <p14:creationId xmlns:p14="http://schemas.microsoft.com/office/powerpoint/2010/main" val="395211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AEBFE023-04BD-8867-E89B-29114729E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016" y="2149712"/>
            <a:ext cx="2443968" cy="25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2850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800894-798C-49B6-9AF2-724E4D3F8B7D}">
  <ds:schemaRefs>
    <ds:schemaRef ds:uri="http://purl.org/dc/elements/1.1/"/>
    <ds:schemaRef ds:uri="http://schemas.microsoft.com/office/2006/metadata/properties"/>
    <ds:schemaRef ds:uri="http://www.w3.org/XML/1998/namespace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38eeb118-b2d5-4655-b795-3ade9b89244a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86E9059-7DA5-47AA-BC05-6FB644E4EC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397</Words>
  <Application>Microsoft Macintosh PowerPoint</Application>
  <PresentationFormat>Grand écran</PresentationFormat>
  <Paragraphs>164</Paragraphs>
  <Slides>16</Slides>
  <Notes>3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Retail 2023</dc:title>
  <dc:subject/>
  <dc:creator>Lucie Dodin</dc:creator>
  <cp:keywords/>
  <dc:description/>
  <cp:lastModifiedBy>Charles Addad</cp:lastModifiedBy>
  <cp:revision>2</cp:revision>
  <cp:lastPrinted>2022-09-29T11:07:20Z</cp:lastPrinted>
  <dcterms:created xsi:type="dcterms:W3CDTF">2018-07-04T14:11:06Z</dcterms:created>
  <dcterms:modified xsi:type="dcterms:W3CDTF">2023-01-04T11:38:02Z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