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419" r:id="rId5"/>
    <p:sldId id="400" r:id="rId6"/>
    <p:sldId id="555" r:id="rId7"/>
    <p:sldId id="558" r:id="rId8"/>
    <p:sldId id="559" r:id="rId9"/>
    <p:sldId id="556" r:id="rId10"/>
    <p:sldId id="557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Fair Prosper" pitchFamily="2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Quicksand" pitchFamily="2" charset="77"/>
      <p:regular r:id="rId25"/>
      <p:bold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807"/>
  </p:normalViewPr>
  <p:slideViewPr>
    <p:cSldViewPr snapToGrid="0">
      <p:cViewPr varScale="1">
        <p:scale>
          <a:sx n="124" d="100"/>
          <a:sy n="124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90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1390E6F4-5DAA-EE65-FFE0-972FBE2569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3.tiff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304452" y="4957923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TELECOM</a:t>
            </a:r>
          </a:p>
        </p:txBody>
      </p:sp>
    </p:spTree>
    <p:extLst>
      <p:ext uri="{BB962C8B-B14F-4D97-AF65-F5344CB8AC3E}">
        <p14:creationId xmlns:p14="http://schemas.microsoft.com/office/powerpoint/2010/main" val="14937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0AB726-F183-084D-8DC3-F0CBD2F9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96" y="2387166"/>
            <a:ext cx="2079805" cy="20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1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5 833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9" y="3672923"/>
            <a:ext cx="158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F40DD63-A5F0-9148-BD47-252EF675B9C4}"/>
              </a:ext>
            </a:extLst>
          </p:cNvPr>
          <p:cNvSpPr txBox="1"/>
          <p:nvPr/>
        </p:nvSpPr>
        <p:spPr>
          <a:xfrm>
            <a:off x="798491" y="82424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Poppins" pitchFamily="2" charset="77"/>
                <a:cs typeface="Poppins" pitchFamily="2" charset="77"/>
              </a:rPr>
              <a:t>Couverture 5G</a:t>
            </a:r>
          </a:p>
        </p:txBody>
      </p:sp>
      <p:pic>
        <p:nvPicPr>
          <p:cNvPr id="21" name="Maquette_Orange_5G" descr="Maquette_Orange_5G">
            <a:hlinkClick r:id="" action="ppaction://media"/>
            <a:extLst>
              <a:ext uri="{FF2B5EF4-FFF2-40B4-BE49-F238E27FC236}">
                <a16:creationId xmlns:a16="http://schemas.microsoft.com/office/drawing/2014/main" id="{DC57E224-F030-FC42-B3BB-6F3F574DC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48" t="3" r="9582" b="-4"/>
          <a:stretch/>
        </p:blipFill>
        <p:spPr>
          <a:xfrm>
            <a:off x="3578055" y="1894494"/>
            <a:ext cx="2042656" cy="3983792"/>
          </a:xfrm>
          <a:prstGeom prst="round2SameRect">
            <a:avLst>
              <a:gd name="adj1" fmla="val 0"/>
              <a:gd name="adj2" fmla="val 10643"/>
            </a:avLst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6AB196D-FB02-6F49-9AD4-58858172938F}"/>
              </a:ext>
            </a:extLst>
          </p:cNvPr>
          <p:cNvSpPr txBox="1"/>
          <p:nvPr/>
        </p:nvSpPr>
        <p:spPr>
          <a:xfrm>
            <a:off x="6443889" y="4449311"/>
            <a:ext cx="258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24 communes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40FBE4-D614-A149-9A14-FE3909F1FF8D}"/>
              </a:ext>
            </a:extLst>
          </p:cNvPr>
          <p:cNvSpPr txBox="1"/>
          <p:nvPr/>
        </p:nvSpPr>
        <p:spPr>
          <a:xfrm>
            <a:off x="6443888" y="5196027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DF8585-F942-8A48-92D4-73DEFD48F8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54" y="5221980"/>
            <a:ext cx="242217" cy="27719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F436D27-3120-1F49-B14C-BF012D1A40D8}"/>
              </a:ext>
            </a:extLst>
          </p:cNvPr>
          <p:cNvSpPr txBox="1"/>
          <p:nvPr/>
        </p:nvSpPr>
        <p:spPr>
          <a:xfrm>
            <a:off x="9419517" y="1894599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814D0A7-7865-8343-8098-FAFE97BCF650}"/>
              </a:ext>
            </a:extLst>
          </p:cNvPr>
          <p:cNvSpPr txBox="1"/>
          <p:nvPr/>
        </p:nvSpPr>
        <p:spPr>
          <a:xfrm>
            <a:off x="10052121" y="2184509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5 833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A7C6ED-666F-4C44-9FE1-1A1C5C7EFFDE}"/>
              </a:ext>
            </a:extLst>
          </p:cNvPr>
          <p:cNvSpPr txBox="1"/>
          <p:nvPr/>
        </p:nvSpPr>
        <p:spPr>
          <a:xfrm>
            <a:off x="9540470" y="299831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initial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A301F6E-506D-BA48-A94D-ABB7E6E6FC27}"/>
              </a:ext>
            </a:extLst>
          </p:cNvPr>
          <p:cNvSpPr txBox="1"/>
          <p:nvPr/>
        </p:nvSpPr>
        <p:spPr>
          <a:xfrm>
            <a:off x="10052121" y="327036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15,3 %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08A973F-4238-F647-A5C4-38AB85747C76}"/>
              </a:ext>
            </a:extLst>
          </p:cNvPr>
          <p:cNvSpPr txBox="1"/>
          <p:nvPr/>
        </p:nvSpPr>
        <p:spPr>
          <a:xfrm>
            <a:off x="9619314" y="5030732"/>
            <a:ext cx="225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0CD9E16-D188-014E-B5C2-7630D84A8B91}"/>
              </a:ext>
            </a:extLst>
          </p:cNvPr>
          <p:cNvSpPr txBox="1"/>
          <p:nvPr/>
        </p:nvSpPr>
        <p:spPr>
          <a:xfrm>
            <a:off x="9950244" y="5355066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BA80"/>
                </a:solidFill>
                <a:latin typeface="Quicksand" pitchFamily="2" charset="0"/>
                <a:cs typeface="Poppins Black" pitchFamily="2" charset="77"/>
              </a:rPr>
              <a:t>43 %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6913111-AB5C-7440-ACB5-2BB0D1B1085C}"/>
              </a:ext>
            </a:extLst>
          </p:cNvPr>
          <p:cNvSpPr txBox="1"/>
          <p:nvPr/>
        </p:nvSpPr>
        <p:spPr>
          <a:xfrm>
            <a:off x="9540470" y="4015914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final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62D5746-B3BD-584A-A2C2-FD16F23CDEBA}"/>
              </a:ext>
            </a:extLst>
          </p:cNvPr>
          <p:cNvSpPr txBox="1"/>
          <p:nvPr/>
        </p:nvSpPr>
        <p:spPr>
          <a:xfrm>
            <a:off x="10052121" y="4287957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37 %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36BC47-DD9C-8B0D-E52E-92A7AD7E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46" y="5935576"/>
            <a:ext cx="522251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E46BBBA-DF5F-E844-8242-940B4801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65" y="2073963"/>
            <a:ext cx="2710070" cy="27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5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12569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, Pavé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66 400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94057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 DTS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4E3335B-871F-1B4F-ACA2-D48103C9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1" y="5850823"/>
            <a:ext cx="714893" cy="71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5F41564-44B0-0243-A857-6AB54CE70415}"/>
              </a:ext>
            </a:extLst>
          </p:cNvPr>
          <p:cNvSpPr txBox="1"/>
          <p:nvPr/>
        </p:nvSpPr>
        <p:spPr>
          <a:xfrm>
            <a:off x="452284" y="824247"/>
            <a:ext cx="507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itchFamily="2" charset="77"/>
                <a:cs typeface="Poppins" pitchFamily="2" charset="77"/>
              </a:rPr>
              <a:t>2021 : 115 campagnes sur l’année</a:t>
            </a:r>
          </a:p>
          <a:p>
            <a:r>
              <a:rPr lang="fr-FR" dirty="0">
                <a:latin typeface="Poppins" pitchFamily="2" charset="77"/>
                <a:cs typeface="Poppins" pitchFamily="2" charset="77"/>
              </a:rPr>
              <a:t>Exemple Maulévrier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251FEF-4FF1-9847-9D46-F9777038D480}"/>
              </a:ext>
            </a:extLst>
          </p:cNvPr>
          <p:cNvSpPr txBox="1"/>
          <p:nvPr/>
        </p:nvSpPr>
        <p:spPr>
          <a:xfrm>
            <a:off x="6443889" y="3691857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Redirection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LP Drive-to-Store</a:t>
            </a:r>
          </a:p>
        </p:txBody>
      </p:sp>
      <p:pic>
        <p:nvPicPr>
          <p:cNvPr id="18" name="inter-SFR-Lys-Haut-Layon">
            <a:hlinkClick r:id="" action="ppaction://media"/>
            <a:extLst>
              <a:ext uri="{FF2B5EF4-FFF2-40B4-BE49-F238E27FC236}">
                <a16:creationId xmlns:a16="http://schemas.microsoft.com/office/drawing/2014/main" id="{46017E33-D508-2449-8459-0C56EA39D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595" t="-277" r="4390" b="277"/>
          <a:stretch>
            <a:fillRect/>
          </a:stretch>
        </p:blipFill>
        <p:spPr>
          <a:xfrm>
            <a:off x="3576558" y="1870075"/>
            <a:ext cx="2044153" cy="4003675"/>
          </a:xfrm>
          <a:prstGeom prst="round2SameRect">
            <a:avLst>
              <a:gd name="adj1" fmla="val 0"/>
              <a:gd name="adj2" fmla="val 11663"/>
            </a:avLst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9705-5D45-7149-BB32-5ED6FEB7C429}"/>
              </a:ext>
            </a:extLst>
          </p:cNvPr>
          <p:cNvSpPr txBox="1"/>
          <p:nvPr/>
        </p:nvSpPr>
        <p:spPr>
          <a:xfrm>
            <a:off x="6443889" y="4313993"/>
            <a:ext cx="25890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Fil rouge sur plusieurs communes tout le long de l’année pour annoncer l’arrivée de la fibre au fur et à mesure des installations dans les communes.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FC8115F-7F7C-3E4A-8BCA-9F832D6D40D5}"/>
              </a:ext>
            </a:extLst>
          </p:cNvPr>
          <p:cNvSpPr txBox="1"/>
          <p:nvPr/>
        </p:nvSpPr>
        <p:spPr>
          <a:xfrm>
            <a:off x="9427982" y="1655244"/>
            <a:ext cx="265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03E477-6D50-4747-892E-43B9DB3D17E0}"/>
              </a:ext>
            </a:extLst>
          </p:cNvPr>
          <p:cNvSpPr txBox="1"/>
          <p:nvPr/>
        </p:nvSpPr>
        <p:spPr>
          <a:xfrm>
            <a:off x="9744284" y="2185580"/>
            <a:ext cx="202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66 611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A3F19B-34BD-B14E-ABF8-05D2F9331FEC}"/>
              </a:ext>
            </a:extLst>
          </p:cNvPr>
          <p:cNvSpPr txBox="1"/>
          <p:nvPr/>
        </p:nvSpPr>
        <p:spPr>
          <a:xfrm>
            <a:off x="9548935" y="2987526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D7A8D00-4E32-9D4B-B3D1-E54A9B5F165C}"/>
              </a:ext>
            </a:extLst>
          </p:cNvPr>
          <p:cNvSpPr txBox="1"/>
          <p:nvPr/>
        </p:nvSpPr>
        <p:spPr>
          <a:xfrm>
            <a:off x="10060586" y="3259569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1,04 %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AAA2A4B-6B45-9B47-8005-5D48E099179E}"/>
              </a:ext>
            </a:extLst>
          </p:cNvPr>
          <p:cNvSpPr txBox="1"/>
          <p:nvPr/>
        </p:nvSpPr>
        <p:spPr>
          <a:xfrm>
            <a:off x="9548935" y="4005121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92506B3-7C13-A140-9200-D1996F8FA7C9}"/>
              </a:ext>
            </a:extLst>
          </p:cNvPr>
          <p:cNvSpPr txBox="1"/>
          <p:nvPr/>
        </p:nvSpPr>
        <p:spPr>
          <a:xfrm>
            <a:off x="9948244" y="4273620"/>
            <a:ext cx="161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defRPr>
            </a:lvl1pPr>
          </a:lstStyle>
          <a:p>
            <a:r>
              <a:rPr lang="fr-FR">
                <a:solidFill>
                  <a:srgbClr val="FE766E"/>
                </a:solidFill>
              </a:rPr>
              <a:t>91,51 %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ED2DCE7-140F-E048-99C0-53FB29BE9E21}"/>
              </a:ext>
            </a:extLst>
          </p:cNvPr>
          <p:cNvSpPr txBox="1"/>
          <p:nvPr/>
        </p:nvSpPr>
        <p:spPr>
          <a:xfrm>
            <a:off x="9433280" y="5022716"/>
            <a:ext cx="264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12BAC94-7BFC-BC49-A2EF-F7338E63A997}"/>
              </a:ext>
            </a:extLst>
          </p:cNvPr>
          <p:cNvSpPr txBox="1"/>
          <p:nvPr/>
        </p:nvSpPr>
        <p:spPr>
          <a:xfrm>
            <a:off x="9948244" y="5291215"/>
            <a:ext cx="161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3,93 %</a:t>
            </a:r>
          </a:p>
        </p:txBody>
      </p:sp>
    </p:spTree>
    <p:extLst>
      <p:ext uri="{BB962C8B-B14F-4D97-AF65-F5344CB8AC3E}">
        <p14:creationId xmlns:p14="http://schemas.microsoft.com/office/powerpoint/2010/main" val="11949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D384425-FC1C-6941-BA21-DACFA786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0" y="2157121"/>
            <a:ext cx="6866792" cy="254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2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A265F81B-B653-2727-BF3E-416EEE03AA93}"/>
              </a:ext>
            </a:extLst>
          </p:cNvPr>
          <p:cNvSpPr/>
          <p:nvPr/>
        </p:nvSpPr>
        <p:spPr>
          <a:xfrm>
            <a:off x="3574448" y="1866900"/>
            <a:ext cx="2047671" cy="3698875"/>
          </a:xfrm>
          <a:prstGeom prst="round2SameRect">
            <a:avLst>
              <a:gd name="adj1" fmla="val 0"/>
              <a:gd name="adj2" fmla="val 12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25 000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227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 sur site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DF0BC01-CD52-C54E-8557-02D1FE1E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7"/>
          <a:stretch/>
        </p:blipFill>
        <p:spPr bwMode="auto">
          <a:xfrm>
            <a:off x="1238683" y="5965627"/>
            <a:ext cx="83484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9C5FBAC-B27D-3E4A-87D3-80C19CB9D245}"/>
              </a:ext>
            </a:extLst>
          </p:cNvPr>
          <p:cNvSpPr txBox="1"/>
          <p:nvPr/>
        </p:nvSpPr>
        <p:spPr>
          <a:xfrm>
            <a:off x="9419517" y="1894599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6EC432-B75D-EB4E-B058-ED56FF0BA18E}"/>
              </a:ext>
            </a:extLst>
          </p:cNvPr>
          <p:cNvSpPr txBox="1"/>
          <p:nvPr/>
        </p:nvSpPr>
        <p:spPr>
          <a:xfrm>
            <a:off x="10052121" y="2184509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25 072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3DFD82-39CC-D14B-8901-C3FA807628C8}"/>
              </a:ext>
            </a:extLst>
          </p:cNvPr>
          <p:cNvSpPr txBox="1"/>
          <p:nvPr/>
        </p:nvSpPr>
        <p:spPr>
          <a:xfrm>
            <a:off x="9540470" y="299831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initial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6EC15AC-AB6C-B640-A035-C48D736D44B8}"/>
              </a:ext>
            </a:extLst>
          </p:cNvPr>
          <p:cNvSpPr txBox="1"/>
          <p:nvPr/>
        </p:nvSpPr>
        <p:spPr>
          <a:xfrm>
            <a:off x="10052121" y="327036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8,49 %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FAAB4A-9DF9-D24E-8EF8-3B37C8B10AA9}"/>
              </a:ext>
            </a:extLst>
          </p:cNvPr>
          <p:cNvSpPr txBox="1"/>
          <p:nvPr/>
        </p:nvSpPr>
        <p:spPr>
          <a:xfrm>
            <a:off x="9619314" y="5030732"/>
            <a:ext cx="225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CBA5278-D970-AC43-9448-5D572370588B}"/>
              </a:ext>
            </a:extLst>
          </p:cNvPr>
          <p:cNvSpPr txBox="1"/>
          <p:nvPr/>
        </p:nvSpPr>
        <p:spPr>
          <a:xfrm>
            <a:off x="9950244" y="5355066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25,70 %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2015FA-F72B-844E-A799-F8BA52AF3BF7}"/>
              </a:ext>
            </a:extLst>
          </p:cNvPr>
          <p:cNvSpPr txBox="1"/>
          <p:nvPr/>
        </p:nvSpPr>
        <p:spPr>
          <a:xfrm>
            <a:off x="9540470" y="4015914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final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FC93B76-6FB2-004B-9BF4-E1F845DDADA2}"/>
              </a:ext>
            </a:extLst>
          </p:cNvPr>
          <p:cNvSpPr txBox="1"/>
          <p:nvPr/>
        </p:nvSpPr>
        <p:spPr>
          <a:xfrm>
            <a:off x="10052121" y="4287957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27,21 %</a:t>
            </a:r>
          </a:p>
        </p:txBody>
      </p:sp>
      <p:pic>
        <p:nvPicPr>
          <p:cNvPr id="3" name="Enregistrement de l’écran 2022-02-25 à 18.36.07.mov" descr="Enregistrement de l’écran 2022-02-25 à 18.36.07.mov">
            <a:hlinkClick r:id="" action="ppaction://media"/>
            <a:extLst>
              <a:ext uri="{FF2B5EF4-FFF2-40B4-BE49-F238E27FC236}">
                <a16:creationId xmlns:a16="http://schemas.microsoft.com/office/drawing/2014/main" id="{B87EA6CD-1EBE-374C-BE10-A1F4C67F9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274" t="9678" r="4307" b="9866"/>
          <a:stretch>
            <a:fillRect/>
          </a:stretch>
        </p:blipFill>
        <p:spPr>
          <a:xfrm>
            <a:off x="3574727" y="1996203"/>
            <a:ext cx="2047392" cy="324477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F585ABD-16E8-E44B-B7BC-E4C4409C732D}"/>
              </a:ext>
            </a:extLst>
          </p:cNvPr>
          <p:cNvSpPr txBox="1"/>
          <p:nvPr/>
        </p:nvSpPr>
        <p:spPr>
          <a:xfrm>
            <a:off x="798491" y="82424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err="1">
                <a:latin typeface="Quicksand" pitchFamily="2" charset="77"/>
              </a:rPr>
              <a:t>Bbox</a:t>
            </a:r>
            <a:endParaRPr lang="fr-FR" sz="2400">
              <a:latin typeface="Quicksand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C8C2380-5255-024A-9133-E2E0A00BA978}"/>
              </a:ext>
            </a:extLst>
          </p:cNvPr>
          <p:cNvSpPr txBox="1"/>
          <p:nvPr/>
        </p:nvSpPr>
        <p:spPr>
          <a:xfrm>
            <a:off x="6443889" y="3757616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Famille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00A56D1-72C6-A841-87D2-AE51E33A1DEA}"/>
              </a:ext>
            </a:extLst>
          </p:cNvPr>
          <p:cNvSpPr txBox="1"/>
          <p:nvPr/>
        </p:nvSpPr>
        <p:spPr>
          <a:xfrm>
            <a:off x="6443889" y="4259772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2EAFA0-8477-42A3-A36E-F509BD08251A}"/>
              </a:ext>
            </a:extLst>
          </p:cNvPr>
          <p:cNvSpPr txBox="1"/>
          <p:nvPr/>
        </p:nvSpPr>
        <p:spPr>
          <a:xfrm>
            <a:off x="6443888" y="5010289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78331A0-1758-4DD3-9B4E-455B424EE1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54" y="5036242"/>
            <a:ext cx="242217" cy="2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800894-798C-49B6-9AF2-724E4D3F8B7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c7e907e2-cedb-4bef-9671-6137cbbb22cf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38eeb118-b2d5-4655-b795-3ade9b89244a"/>
  </ds:schemaRefs>
</ds:datastoreItem>
</file>

<file path=customXml/itemProps3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177</Words>
  <Application>Microsoft Macintosh PowerPoint</Application>
  <PresentationFormat>Grand écran</PresentationFormat>
  <Paragraphs>57</Paragraphs>
  <Slides>7</Slides>
  <Notes>3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Telecom 2023</dc:title>
  <dc:subject/>
  <dc:creator>Lucie Dodin</dc:creator>
  <cp:keywords/>
  <dc:description/>
  <cp:lastModifiedBy>Charles Addad</cp:lastModifiedBy>
  <cp:revision>7</cp:revision>
  <cp:lastPrinted>2022-09-29T11:07:20Z</cp:lastPrinted>
  <dcterms:created xsi:type="dcterms:W3CDTF">2018-07-04T14:11:06Z</dcterms:created>
  <dcterms:modified xsi:type="dcterms:W3CDTF">2023-01-04T11:01:08Z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