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518" r:id="rId5"/>
    <p:sldId id="546" r:id="rId6"/>
    <p:sldId id="545" r:id="rId7"/>
    <p:sldId id="520" r:id="rId8"/>
    <p:sldId id="521" r:id="rId9"/>
    <p:sldId id="397" r:id="rId10"/>
    <p:sldId id="392" r:id="rId11"/>
    <p:sldId id="522" r:id="rId12"/>
    <p:sldId id="523" r:id="rId13"/>
    <p:sldId id="524" r:id="rId14"/>
    <p:sldId id="401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air Prosper" pitchFamily="2" charset="0"/>
      <p:regular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Poppins Light" pitchFamily="2" charset="77"/>
      <p:regular r:id="rId29"/>
      <p:italic r:id="rId30"/>
    </p:embeddedFont>
    <p:embeddedFont>
      <p:font typeface="Quicksand" pitchFamily="2" charset="77"/>
      <p:regular r:id="rId31"/>
      <p:bold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4807"/>
  </p:normalViewPr>
  <p:slideViewPr>
    <p:cSldViewPr snapToGrid="0">
      <p:cViewPr varScale="1">
        <p:scale>
          <a:sx n="124" d="100"/>
          <a:sy n="124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58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09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BF6BE002-37CE-9320-E532-81521B56F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514765" y="5133768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TOURISME</a:t>
            </a:r>
          </a:p>
        </p:txBody>
      </p:sp>
    </p:spTree>
    <p:extLst>
      <p:ext uri="{BB962C8B-B14F-4D97-AF65-F5344CB8AC3E}">
        <p14:creationId xmlns:p14="http://schemas.microsoft.com/office/powerpoint/2010/main" val="192256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ffice de tourisme Communautaire - Médoc Atlantique">
            <a:extLst>
              <a:ext uri="{FF2B5EF4-FFF2-40B4-BE49-F238E27FC236}">
                <a16:creationId xmlns:a16="http://schemas.microsoft.com/office/drawing/2014/main" id="{FF4DBCFA-D35F-6D92-9D9D-612953D1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/>
          <a:stretch/>
        </p:blipFill>
        <p:spPr bwMode="auto">
          <a:xfrm>
            <a:off x="4381552" y="2439922"/>
            <a:ext cx="3458308" cy="19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4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g-to-Reveal_Eden Aquitain.mp4" descr="Drag-to-Reveal_Eden Aquitain.mp4">
            <a:hlinkClick r:id="" action="ppaction://media"/>
            <a:extLst>
              <a:ext uri="{FF2B5EF4-FFF2-40B4-BE49-F238E27FC236}">
                <a16:creationId xmlns:a16="http://schemas.microsoft.com/office/drawing/2014/main" id="{154B17C3-C133-B6DD-3B50-C72672ADF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176" b="1576"/>
          <a:stretch/>
        </p:blipFill>
        <p:spPr>
          <a:xfrm>
            <a:off x="3573082" y="1888236"/>
            <a:ext cx="2050477" cy="3984028"/>
          </a:xfrm>
          <a:prstGeom prst="round2SameRect">
            <a:avLst>
              <a:gd name="adj1" fmla="val 0"/>
              <a:gd name="adj2" fmla="val 11031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236CD3-8DA4-21E7-B322-AD34B4D65101}"/>
              </a:ext>
            </a:extLst>
          </p:cNvPr>
          <p:cNvSpPr txBox="1"/>
          <p:nvPr/>
        </p:nvSpPr>
        <p:spPr>
          <a:xfrm>
            <a:off x="6443889" y="3069721"/>
            <a:ext cx="2589017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Drag-to-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reveal</a:t>
            </a: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Demi-fixe</a:t>
            </a: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Bordeaux Métropole, IDF, Lyon, Toulouse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18+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voyage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Tourisme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FB2786-143E-7AFD-81A9-D9E012F64096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896437-6F7E-B8FD-B435-29D8E220277B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2" descr="Office de tourisme Communautaire - Médoc Atlantique">
            <a:extLst>
              <a:ext uri="{FF2B5EF4-FFF2-40B4-BE49-F238E27FC236}">
                <a16:creationId xmlns:a16="http://schemas.microsoft.com/office/drawing/2014/main" id="{99DE85B4-E08D-564F-2118-BB0CCE946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/>
          <a:stretch/>
        </p:blipFill>
        <p:spPr bwMode="auto">
          <a:xfrm>
            <a:off x="1347887" y="6047059"/>
            <a:ext cx="1022552" cy="5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ED7FEB-5941-50B5-5428-FB8D750A8E8B}"/>
              </a:ext>
            </a:extLst>
          </p:cNvPr>
          <p:cNvSpPr txBox="1"/>
          <p:nvPr/>
        </p:nvSpPr>
        <p:spPr>
          <a:xfrm>
            <a:off x="9456384" y="1888236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7137DA-BC6C-ACB3-A5D2-7281611861D1}"/>
              </a:ext>
            </a:extLst>
          </p:cNvPr>
          <p:cNvSpPr txBox="1"/>
          <p:nvPr/>
        </p:nvSpPr>
        <p:spPr>
          <a:xfrm>
            <a:off x="9692000" y="2392983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303 084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343591-4B9A-52B4-4B8A-B1FBDF25D9BD}"/>
              </a:ext>
            </a:extLst>
          </p:cNvPr>
          <p:cNvSpPr txBox="1"/>
          <p:nvPr/>
        </p:nvSpPr>
        <p:spPr>
          <a:xfrm>
            <a:off x="9584858" y="3301315"/>
            <a:ext cx="239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6CD8DB-72F5-5C5B-A758-B1BE941BB3C0}"/>
              </a:ext>
            </a:extLst>
          </p:cNvPr>
          <p:cNvSpPr txBox="1"/>
          <p:nvPr/>
        </p:nvSpPr>
        <p:spPr>
          <a:xfrm>
            <a:off x="10089261" y="3607136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16 022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E33C8D-6842-CDED-EF2C-671524755782}"/>
              </a:ext>
            </a:extLst>
          </p:cNvPr>
          <p:cNvSpPr txBox="1"/>
          <p:nvPr/>
        </p:nvSpPr>
        <p:spPr>
          <a:xfrm>
            <a:off x="9735298" y="4559788"/>
            <a:ext cx="20963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CFECB7-5ED8-527E-31F3-83E7BFC363DB}"/>
              </a:ext>
            </a:extLst>
          </p:cNvPr>
          <p:cNvSpPr txBox="1"/>
          <p:nvPr/>
        </p:nvSpPr>
        <p:spPr>
          <a:xfrm>
            <a:off x="9987384" y="4860161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5,29 %</a:t>
            </a:r>
          </a:p>
        </p:txBody>
      </p:sp>
    </p:spTree>
    <p:extLst>
      <p:ext uri="{BB962C8B-B14F-4D97-AF65-F5344CB8AC3E}">
        <p14:creationId xmlns:p14="http://schemas.microsoft.com/office/powerpoint/2010/main" val="22015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0F84DA8-EBE6-7C6C-9AB4-68387A6F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60" y="2772334"/>
            <a:ext cx="4249880" cy="13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0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4129601-AB25-E8E2-3A31-E2387015A259}"/>
              </a:ext>
            </a:extLst>
          </p:cNvPr>
          <p:cNvSpPr txBox="1"/>
          <p:nvPr/>
        </p:nvSpPr>
        <p:spPr>
          <a:xfrm>
            <a:off x="6443889" y="2834938"/>
            <a:ext cx="2805816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noProof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noProof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 :</a:t>
            </a: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18-65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noProof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voyages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D2EBD7-11E9-BF0C-AF6E-BE04620C420C}"/>
              </a:ext>
            </a:extLst>
          </p:cNvPr>
          <p:cNvSpPr txBox="1"/>
          <p:nvPr/>
        </p:nvSpPr>
        <p:spPr>
          <a:xfrm>
            <a:off x="9494713" y="1543150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43BF54-FBD4-002A-7EA6-5616696D0449}"/>
              </a:ext>
            </a:extLst>
          </p:cNvPr>
          <p:cNvSpPr txBox="1"/>
          <p:nvPr/>
        </p:nvSpPr>
        <p:spPr>
          <a:xfrm>
            <a:off x="9768662" y="2034098"/>
            <a:ext cx="195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2 500 012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F04809-0377-E3E0-8A52-0787D8E31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558" y="1412251"/>
            <a:ext cx="2035325" cy="4833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1C84EA9-FE29-0ADE-D8BA-EF06A086794C}"/>
              </a:ext>
            </a:extLst>
          </p:cNvPr>
          <p:cNvSpPr txBox="1"/>
          <p:nvPr/>
        </p:nvSpPr>
        <p:spPr>
          <a:xfrm>
            <a:off x="811991" y="3791269"/>
            <a:ext cx="2345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FDEFD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Complétion vidéo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13248B-63C1-5C47-342D-879B2B67FA18}"/>
              </a:ext>
            </a:extLst>
          </p:cNvPr>
          <p:cNvSpPr txBox="1"/>
          <p:nvPr/>
        </p:nvSpPr>
        <p:spPr>
          <a:xfrm>
            <a:off x="9249706" y="2785176"/>
            <a:ext cx="294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84BC03-7BFF-9EE8-53ED-08D540F26F55}"/>
              </a:ext>
            </a:extLst>
          </p:cNvPr>
          <p:cNvSpPr txBox="1"/>
          <p:nvPr/>
        </p:nvSpPr>
        <p:spPr>
          <a:xfrm>
            <a:off x="9973005" y="3107739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7BD1A8"/>
                </a:solidFill>
                <a:latin typeface="Quicksand" pitchFamily="2" charset="0"/>
                <a:cs typeface="Poppins Black" pitchFamily="2" charset="77"/>
              </a:rPr>
              <a:t>93,33%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38CA7C-3AAE-60FD-FB23-6DEBD1A03F80}"/>
              </a:ext>
            </a:extLst>
          </p:cNvPr>
          <p:cNvSpPr txBox="1"/>
          <p:nvPr/>
        </p:nvSpPr>
        <p:spPr>
          <a:xfrm>
            <a:off x="6443889" y="5496882"/>
            <a:ext cx="1018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Etude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1459F1-ABDA-9180-7D69-2413B4A852E4}"/>
              </a:ext>
            </a:extLst>
          </p:cNvPr>
          <p:cNvSpPr txBox="1"/>
          <p:nvPr/>
        </p:nvSpPr>
        <p:spPr>
          <a:xfrm>
            <a:off x="899236" y="947343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Accor ALL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1093F7-444D-1279-03D9-394C33B0BEF9}"/>
              </a:ext>
            </a:extLst>
          </p:cNvPr>
          <p:cNvSpPr txBox="1"/>
          <p:nvPr/>
        </p:nvSpPr>
        <p:spPr>
          <a:xfrm>
            <a:off x="593527" y="3043623"/>
            <a:ext cx="2260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2 500 000 impressions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8F67D2-9AC6-4AF1-A7A3-1F1508BA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39" y="6165300"/>
            <a:ext cx="1435101" cy="4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demics crée sa solution de post-test TV | Offremedia">
            <a:extLst>
              <a:ext uri="{FF2B5EF4-FFF2-40B4-BE49-F238E27FC236}">
                <a16:creationId xmlns:a16="http://schemas.microsoft.com/office/drawing/2014/main" id="{0B1DC6D9-7F50-6B58-0F69-73425245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91" y="5508457"/>
            <a:ext cx="1730403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ccor_Inter-video15s_noaudio (1)" descr="Accor_Inter-video15s_noaudio (1)">
            <a:hlinkClick r:id="" action="ppaction://media"/>
            <a:extLst>
              <a:ext uri="{FF2B5EF4-FFF2-40B4-BE49-F238E27FC236}">
                <a16:creationId xmlns:a16="http://schemas.microsoft.com/office/drawing/2014/main" id="{E4CC47D1-2C5D-A100-AE6A-F1DEA4C94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7952" y="1926077"/>
            <a:ext cx="2035325" cy="3638144"/>
          </a:xfrm>
          <a:prstGeom prst="round2SameRect">
            <a:avLst>
              <a:gd name="adj1" fmla="val 0"/>
              <a:gd name="adj2" fmla="val 10651"/>
            </a:avLst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CA85A1B-CCFB-2E04-E168-636BF4A6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09" y="4509379"/>
            <a:ext cx="14351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3DA663-031C-12AE-158B-5169F3681E92}"/>
              </a:ext>
            </a:extLst>
          </p:cNvPr>
          <p:cNvSpPr txBox="1"/>
          <p:nvPr/>
        </p:nvSpPr>
        <p:spPr>
          <a:xfrm>
            <a:off x="9297961" y="4000687"/>
            <a:ext cx="294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noProof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Insights Happydemics</a:t>
            </a:r>
            <a:endParaRPr lang="fr-FR" sz="1100" noProof="1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7CF1ED-5BF0-A674-EC2D-FDAD8A745DD7}"/>
              </a:ext>
            </a:extLst>
          </p:cNvPr>
          <p:cNvSpPr txBox="1"/>
          <p:nvPr/>
        </p:nvSpPr>
        <p:spPr>
          <a:xfrm>
            <a:off x="10698768" y="4683914"/>
            <a:ext cx="1435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0" i="0" u="none" strike="noStrike">
                <a:solidFill>
                  <a:srgbClr val="0B324A"/>
                </a:solidFill>
                <a:effectLst/>
                <a:latin typeface="Poppins Light" pitchFamily="2" charset="77"/>
              </a:rPr>
              <a:t>La campagne a généré une image plus positive de la marque Accor ALL. </a:t>
            </a:r>
            <a:endParaRPr lang="fr-FR" sz="1200">
              <a:solidFill>
                <a:srgbClr val="0B32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842F267-4767-A544-8227-81EB3097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04" y="2540065"/>
            <a:ext cx="5386192" cy="177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845077" cy="295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multi-redirection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animé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Pavé, 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Midi-Pyrénées, Aude,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Lot-et-Garonne, Pau + 50kms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voyage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voyage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19 750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610A64-54B4-1B40-8531-777594FE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51" y="6008323"/>
            <a:ext cx="1671476" cy="5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6F5864-C45A-7B4A-BC3B-A98646341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" t="176" r="2407" b="-176"/>
          <a:stretch/>
        </p:blipFill>
        <p:spPr>
          <a:xfrm>
            <a:off x="3573739" y="1796374"/>
            <a:ext cx="2047311" cy="4088787"/>
          </a:xfrm>
          <a:prstGeom prst="round2SameRect">
            <a:avLst>
              <a:gd name="adj1" fmla="val 0"/>
              <a:gd name="adj2" fmla="val 12489"/>
            </a:avLst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8A3F1C0-CF15-6F48-8E22-F54ADEF05824}"/>
              </a:ext>
            </a:extLst>
          </p:cNvPr>
          <p:cNvSpPr txBox="1"/>
          <p:nvPr/>
        </p:nvSpPr>
        <p:spPr>
          <a:xfrm>
            <a:off x="9401932" y="2357331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65BBAB7-B561-8843-848F-3421762BE2DC}"/>
              </a:ext>
            </a:extLst>
          </p:cNvPr>
          <p:cNvSpPr txBox="1"/>
          <p:nvPr/>
        </p:nvSpPr>
        <p:spPr>
          <a:xfrm>
            <a:off x="9778710" y="2634153"/>
            <a:ext cx="1900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19 759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9E18B8-46D6-7F49-BCA7-FDE0B054CC48}"/>
              </a:ext>
            </a:extLst>
          </p:cNvPr>
          <p:cNvSpPr txBox="1"/>
          <p:nvPr/>
        </p:nvSpPr>
        <p:spPr>
          <a:xfrm>
            <a:off x="9522885" y="376686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1ECAE8-762A-CB4C-AE6A-D4F25FA76CFD}"/>
              </a:ext>
            </a:extLst>
          </p:cNvPr>
          <p:cNvSpPr txBox="1"/>
          <p:nvPr/>
        </p:nvSpPr>
        <p:spPr>
          <a:xfrm>
            <a:off x="10034536" y="403891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0,42 %</a:t>
            </a:r>
          </a:p>
        </p:txBody>
      </p:sp>
    </p:spTree>
    <p:extLst>
      <p:ext uri="{BB962C8B-B14F-4D97-AF65-F5344CB8AC3E}">
        <p14:creationId xmlns:p14="http://schemas.microsoft.com/office/powerpoint/2010/main" val="405452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AF0A444-CFC7-834D-9751-213939FC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13" y="2876926"/>
            <a:ext cx="7722973" cy="11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76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33C4311C-69C4-E74C-9599-C7450D008606}"/>
              </a:ext>
            </a:extLst>
          </p:cNvPr>
          <p:cNvSpPr txBox="1"/>
          <p:nvPr/>
        </p:nvSpPr>
        <p:spPr>
          <a:xfrm>
            <a:off x="9401932" y="2288621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F8FCBA-EC4E-BC41-8935-C52517DBB980}"/>
              </a:ext>
            </a:extLst>
          </p:cNvPr>
          <p:cNvSpPr txBox="1"/>
          <p:nvPr/>
        </p:nvSpPr>
        <p:spPr>
          <a:xfrm>
            <a:off x="10034536" y="257853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5 009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989483F-2594-094F-91D8-6AEECB5AA3A0}"/>
              </a:ext>
            </a:extLst>
          </p:cNvPr>
          <p:cNvSpPr txBox="1"/>
          <p:nvPr/>
        </p:nvSpPr>
        <p:spPr>
          <a:xfrm>
            <a:off x="9522885" y="3756774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00C69E-3DA3-3A4E-9D9C-B558EF209216}"/>
              </a:ext>
            </a:extLst>
          </p:cNvPr>
          <p:cNvSpPr txBox="1"/>
          <p:nvPr/>
        </p:nvSpPr>
        <p:spPr>
          <a:xfrm>
            <a:off x="10034536" y="4028817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8989FF"/>
                </a:solidFill>
                <a:latin typeface="Quicksand" pitchFamily="2" charset="0"/>
                <a:cs typeface="Poppins Black" pitchFamily="2" charset="77"/>
              </a:rPr>
              <a:t>0,51 %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BA43D0-9C0C-EB4D-BF30-8CDD82ACB4C9}"/>
              </a:ext>
            </a:extLst>
          </p:cNvPr>
          <p:cNvSpPr txBox="1"/>
          <p:nvPr/>
        </p:nvSpPr>
        <p:spPr>
          <a:xfrm>
            <a:off x="6443889" y="3069849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Bruxelles + 100 kms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voyage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 voyage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EACA27C-C9C4-AC4C-8D87-46BCF5E206FB}"/>
              </a:ext>
            </a:extLst>
          </p:cNvPr>
          <p:cNvSpPr txBox="1"/>
          <p:nvPr/>
        </p:nvSpPr>
        <p:spPr>
          <a:xfrm>
            <a:off x="785179" y="3069721"/>
            <a:ext cx="1684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5 000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F59CA5E-BEF1-0543-BCBD-05AED054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56" y="6450248"/>
            <a:ext cx="1676272" cy="2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9DEB7B-EF80-9141-9995-D1FB0F8F0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4" t="181" r="5567" b="-181"/>
          <a:stretch/>
        </p:blipFill>
        <p:spPr>
          <a:xfrm>
            <a:off x="3589426" y="1813935"/>
            <a:ext cx="2044173" cy="4081027"/>
          </a:xfrm>
          <a:prstGeom prst="round2SameRect">
            <a:avLst>
              <a:gd name="adj1" fmla="val 0"/>
              <a:gd name="adj2" fmla="val 12861"/>
            </a:avLst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D0E8DEB-3F7C-3344-A5CE-D94BC8CAD6D0}"/>
              </a:ext>
            </a:extLst>
          </p:cNvPr>
          <p:cNvSpPr txBox="1"/>
          <p:nvPr/>
        </p:nvSpPr>
        <p:spPr>
          <a:xfrm>
            <a:off x="785179" y="3795397"/>
            <a:ext cx="198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7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ttre ouverte des 500 hôteliers The Originals Human Hotels &amp;amp;amp; Resorts : «  Hôtellerie indépendante : pour un modèle plus juste. » | Pagtour">
            <a:extLst>
              <a:ext uri="{FF2B5EF4-FFF2-40B4-BE49-F238E27FC236}">
                <a16:creationId xmlns:a16="http://schemas.microsoft.com/office/drawing/2014/main" id="{51AB98F9-CBD0-8C4E-9F10-08D3ED4A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03" y="2355848"/>
            <a:ext cx="517525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75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84507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 Surpression autour des gares et aéroports de France.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35 – 54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Voyageurs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Utilisateurs d’app de réservation d'hôtels / voyages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2 250 000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la page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E-novate_interstitiel video_480x854.mp4" descr="E-novate_interstitiel video_480x854.mp4">
            <a:hlinkClick r:id="" action="ppaction://media"/>
            <a:extLst>
              <a:ext uri="{FF2B5EF4-FFF2-40B4-BE49-F238E27FC236}">
                <a16:creationId xmlns:a16="http://schemas.microsoft.com/office/drawing/2014/main" id="{B2C509FB-904A-7647-8121-E389D6173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85" t="-179" r="5105" b="179"/>
          <a:stretch/>
        </p:blipFill>
        <p:spPr>
          <a:xfrm>
            <a:off x="3570052" y="1796374"/>
            <a:ext cx="2048179" cy="4075789"/>
          </a:xfrm>
          <a:prstGeom prst="round2SameRect">
            <a:avLst>
              <a:gd name="adj1" fmla="val 0"/>
              <a:gd name="adj2" fmla="val 10984"/>
            </a:avLst>
          </a:prstGeom>
        </p:spPr>
      </p:pic>
      <p:pic>
        <p:nvPicPr>
          <p:cNvPr id="14" name="Picture 2" descr="Lettre ouverte des 500 hôteliers The Originals Human Hotels &amp;amp;amp; Resorts : «  Hôtellerie indépendante : pour un modèle plus juste. » | Pagtour">
            <a:extLst>
              <a:ext uri="{FF2B5EF4-FFF2-40B4-BE49-F238E27FC236}">
                <a16:creationId xmlns:a16="http://schemas.microsoft.com/office/drawing/2014/main" id="{F4F185E6-AAA5-8D45-9F6B-4405FE0B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75" y="6016869"/>
            <a:ext cx="1454577" cy="6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702E822-42A1-F440-8D69-D5CA2B4A8500}"/>
              </a:ext>
            </a:extLst>
          </p:cNvPr>
          <p:cNvSpPr txBox="1"/>
          <p:nvPr/>
        </p:nvSpPr>
        <p:spPr>
          <a:xfrm>
            <a:off x="9399797" y="2180774"/>
            <a:ext cx="265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C7DE4EA-D9D6-8243-9EDC-914CCCFA30DA}"/>
              </a:ext>
            </a:extLst>
          </p:cNvPr>
          <p:cNvSpPr txBox="1"/>
          <p:nvPr/>
        </p:nvSpPr>
        <p:spPr>
          <a:xfrm>
            <a:off x="9776575" y="2670950"/>
            <a:ext cx="1900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2 250 546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A01AC8F-6E94-1D4A-88ED-4B444C363879}"/>
              </a:ext>
            </a:extLst>
          </p:cNvPr>
          <p:cNvSpPr txBox="1"/>
          <p:nvPr/>
        </p:nvSpPr>
        <p:spPr>
          <a:xfrm>
            <a:off x="9392070" y="3709882"/>
            <a:ext cx="26691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moyen </a:t>
            </a:r>
          </a:p>
          <a:p>
            <a:pPr algn="ctr"/>
            <a:r>
              <a:rPr lang="fr-FR" sz="11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(Visites non conditionnées)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8E91807-AA5D-DB4D-A153-999D5ADBAE89}"/>
              </a:ext>
            </a:extLst>
          </p:cNvPr>
          <p:cNvSpPr txBox="1"/>
          <p:nvPr/>
        </p:nvSpPr>
        <p:spPr>
          <a:xfrm>
            <a:off x="9904488" y="4236015"/>
            <a:ext cx="164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79,40 %</a:t>
            </a:r>
          </a:p>
        </p:txBody>
      </p:sp>
    </p:spTree>
    <p:extLst>
      <p:ext uri="{BB962C8B-B14F-4D97-AF65-F5344CB8AC3E}">
        <p14:creationId xmlns:p14="http://schemas.microsoft.com/office/powerpoint/2010/main" val="23302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Props1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32EC3F-69AF-4E5C-BACA-14DBBE6EB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800894-798C-49B6-9AF2-724E4D3F8B7D}">
  <ds:schemaRefs>
    <ds:schemaRef ds:uri="http://purl.org/dc/elements/1.1/"/>
    <ds:schemaRef ds:uri="http://purl.org/dc/dcmitype/"/>
    <ds:schemaRef ds:uri="c7e907e2-cedb-4bef-9671-6137cbbb22cf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38eeb118-b2d5-4655-b795-3ade9b89244a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235</Words>
  <Application>Microsoft Macintosh PowerPoint</Application>
  <PresentationFormat>Grand écran</PresentationFormat>
  <Paragraphs>93</Paragraphs>
  <Slides>11</Slides>
  <Notes>3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Poppins Light</vt:lpstr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Tourisme 2023</dc:title>
  <dc:subject/>
  <dc:creator>Lucie Dodin</dc:creator>
  <cp:keywords/>
  <dc:description/>
  <cp:lastModifiedBy>Charles Addad</cp:lastModifiedBy>
  <cp:revision>7</cp:revision>
  <cp:lastPrinted>2022-09-29T11:07:20Z</cp:lastPrinted>
  <dcterms:created xsi:type="dcterms:W3CDTF">2018-07-04T14:11:06Z</dcterms:created>
  <dcterms:modified xsi:type="dcterms:W3CDTF">2023-01-04T11:37:27Z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